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2" r:id="rId45"/>
    <p:sldId id="299" r:id="rId46"/>
    <p:sldId id="300" r:id="rId47"/>
    <p:sldId id="301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327" y="-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958D2-59AF-405B-8AFE-CA5E49AF655E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D6EF9-30C9-42C5-92B5-320F190AD1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11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D6EF9-30C9-42C5-92B5-320F190AD1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9DBF-4199-EBE3-A302-7F4684A0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1C10A-98E4-2420-7FFC-CF455FCA2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91AE8-009D-6C8C-7B79-08B74D5D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8AE93-3505-9C0B-092D-CFA2D3E2D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2E9A-C5E6-83BF-852D-BA27B1AF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1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D21A5-7F6C-989F-6687-FBBDF7C4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682522-2168-C8F3-BFBD-CFC002998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55CF-601E-ECA5-C706-DA458BA9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FE342-CAC3-D091-2BD4-F45B433D8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F5B48-20A9-C8C7-B970-F3AB721AF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39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FDE71-8C32-B49E-25BE-DDDA9A2C3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F5185-4EF8-205C-541B-18F5F6FE5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12E08-2415-4F5D-BE79-78E3CB22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CA553-B33B-E1C5-5087-E98036C4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65DC3-EE9E-9F34-D80E-18A2D88A8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7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A7BB-88BB-C3F1-81EC-2D59A4EF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0227-640B-C897-8691-EF5DFEDAD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72DDC-FAA8-B9D0-46D8-6A3C7AAB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DD09-FAFC-12A1-9F46-F9F7AB67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B6A1E-8CC1-D2B9-8492-3F6BE948F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8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6E28-C791-8F95-B00F-D66F8424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E8DE4-9AEF-F0BD-52D5-1245985B7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C4ADD-4372-D183-B7FB-50489D0D4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B1838-0894-86A8-96F5-E7F7608A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8CD9-7810-7262-3861-012935D37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4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7B59A-ADBB-B456-738D-CE7A90186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9686-1641-C0AC-DD88-68B51017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79AAA-6790-339D-B812-8DE82A995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CC0F-4FCA-78B4-30A5-8B725E9C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E2D1A-9CF4-D4BC-520B-FD5D56E67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419A0-EAE2-B74D-BFFE-27D2E4F3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69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57AF1-903C-D600-7555-FABAAA1A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F902E-B7BF-1EEE-E219-1E8E5F270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A8B9-5DBE-5DB1-49EB-11D81751D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50EF4-BCC4-FA97-2E18-00C0192AD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EC548-0DF8-B979-A55A-38E550AAF6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38E23-F0C9-C129-1FF2-FA01A108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78A61F-8AFB-6423-F11A-A916DED7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04AEB-13AD-D5C9-64DA-5788D1E4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804B-9C5A-0B94-9288-6D9D241B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3BFBE-4E5F-C9A1-D62F-2B49C991B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2A3DE-E61A-2BA2-FAC8-17CAB971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E72B1-42CE-CDCB-EE15-6BCA9155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69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5A100-2644-D934-F3A0-0D20290D5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174DD-7FDE-7E59-010D-C65382E0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1F2D0-9923-70E7-0ED0-2760D83A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9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52F4-2131-951C-9206-37981AB6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092E4-1D9A-34D2-2B51-43A2CACF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6CAB0-AD0E-41AB-5C11-13F5B8BF4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948A9-98C1-6FA2-25D1-185088771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FEA2B-0716-1A6C-CDFD-991637C9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6E646-F43B-3B6C-D8AF-F9DF29A5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5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DE97-71E3-9585-7262-F9D11D30F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48A8C-3880-9365-76D5-BCE14B1F0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63827-EE9F-7314-FC24-25B02B060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C417F-4EB1-D9E9-B1CC-F74ADEF1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3F02D-7345-7A2E-AC57-F12C1F01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C540A-5EDC-C952-4531-D007D28E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03536-3081-73ED-E55B-AEED44CE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E87EB-58A3-0397-ABDD-06725495E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59972-23B0-9C21-E6DC-C777CB731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F59548-BA6C-43C5-9F78-C398C3850EF3}" type="datetimeFigureOut">
              <a:rPr lang="en-US" smtClean="0"/>
              <a:t>6/1/2024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3CD59-8B85-27CA-66B3-463AEE8D2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C3EF5-2A18-BB87-AB53-7244D1C83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B8FE94-8087-4128-9C11-8E1D12E35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F4D2-8C82-87BE-6D4B-5A46CD069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684729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586E3C-CA72-79B8-67DD-4311270B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63" y="342373"/>
            <a:ext cx="9969690" cy="666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CD4EA-677A-8C79-E518-57B31DF5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64" y="1336647"/>
            <a:ext cx="7663218" cy="102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93C702-B77E-FF33-F8A9-8C630DD2BEF1}"/>
              </a:ext>
            </a:extLst>
          </p:cNvPr>
          <p:cNvSpPr txBox="1"/>
          <p:nvPr/>
        </p:nvSpPr>
        <p:spPr>
          <a:xfrm>
            <a:off x="675563" y="2686671"/>
            <a:ext cx="294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v o </a:t>
            </a:r>
            <a:r>
              <a:rPr lang="en-US" dirty="0" err="1"/>
              <a:t>sa</a:t>
            </a:r>
            <a:r>
              <a:rPr lang="en-US" dirty="0"/>
              <a:t> fie (1, 0, 0), (0, 1, 0), (0, 0, 1), pe rand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AA064-534F-D24E-F2A0-CF60EC8E6106}"/>
              </a:ext>
            </a:extLst>
          </p:cNvPr>
          <p:cNvSpPr txBox="1"/>
          <p:nvPr/>
        </p:nvSpPr>
        <p:spPr>
          <a:xfrm>
            <a:off x="9382836" y="1058916"/>
            <a:ext cx="280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remember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a x b =  </a:t>
            </a:r>
            <a:r>
              <a:rPr lang="en-US" dirty="0" err="1"/>
              <a:t>i</a:t>
            </a:r>
            <a:r>
              <a:rPr lang="en-US" dirty="0"/>
              <a:t>    j    k</a:t>
            </a:r>
          </a:p>
          <a:p>
            <a:r>
              <a:rPr lang="en-US" dirty="0"/>
              <a:t>              ai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ak</a:t>
            </a:r>
            <a:endParaRPr lang="en-US" dirty="0"/>
          </a:p>
          <a:p>
            <a:r>
              <a:rPr lang="en-US" dirty="0"/>
              <a:t>              bi </a:t>
            </a:r>
            <a:r>
              <a:rPr lang="en-US" dirty="0" err="1"/>
              <a:t>bj</a:t>
            </a:r>
            <a:r>
              <a:rPr lang="en-US" dirty="0"/>
              <a:t> bk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CD431B-55E4-668F-BDFE-3955DD8B0691}"/>
              </a:ext>
            </a:extLst>
          </p:cNvPr>
          <p:cNvCxnSpPr/>
          <p:nvPr/>
        </p:nvCxnSpPr>
        <p:spPr>
          <a:xfrm>
            <a:off x="10106168" y="1433013"/>
            <a:ext cx="0" cy="7369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C21D16-B9F3-A30D-C688-C988AA3B278E}"/>
              </a:ext>
            </a:extLst>
          </p:cNvPr>
          <p:cNvCxnSpPr/>
          <p:nvPr/>
        </p:nvCxnSpPr>
        <p:spPr>
          <a:xfrm>
            <a:off x="10886365" y="1433014"/>
            <a:ext cx="0" cy="73697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4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A40D6-8334-E355-1025-16646830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11" y="312253"/>
            <a:ext cx="9642143" cy="948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21B84-924A-1930-7E16-68075609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29" y="1439006"/>
            <a:ext cx="7663218" cy="1021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BE287-B61C-BC96-6B46-B415DD04ED77}"/>
              </a:ext>
            </a:extLst>
          </p:cNvPr>
          <p:cNvSpPr txBox="1"/>
          <p:nvPr/>
        </p:nvSpPr>
        <p:spPr>
          <a:xfrm>
            <a:off x="893929" y="2818263"/>
            <a:ext cx="5274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Rot</a:t>
            </a:r>
            <a:r>
              <a:rPr lang="en-US" sz="1200" dirty="0" err="1"/>
              <a:t>v</a:t>
            </a:r>
            <a:r>
              <a:rPr lang="en-US" sz="1200" dirty="0"/>
              <a:t>,</a:t>
            </a:r>
            <a:r>
              <a:rPr lang="el-GR" sz="1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θ</a:t>
            </a:r>
            <a:r>
              <a:rPr lang="en-US" sz="1200" dirty="0"/>
              <a:t> </a:t>
            </a:r>
            <a:r>
              <a:rPr lang="en-US" dirty="0"/>
              <a:t>* ( P + s * v)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choose P (1, 0, 0) or (0, 1, 0) for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F040-6744-6FE6-E2B8-18B48B5BF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</p:spTree>
    <p:extLst>
      <p:ext uri="{BB962C8B-B14F-4D97-AF65-F5344CB8AC3E}">
        <p14:creationId xmlns:p14="http://schemas.microsoft.com/office/powerpoint/2010/main" val="396583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AACF1A-29B9-7ADD-E124-266456919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11" y="200513"/>
            <a:ext cx="8188657" cy="30351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D42DEE-C1BD-27CD-5A99-4011602C40F3}"/>
                  </a:ext>
                </a:extLst>
              </p:cNvPr>
              <p:cNvSpPr txBox="1"/>
              <p:nvPr/>
            </p:nvSpPr>
            <p:spPr>
              <a:xfrm>
                <a:off x="388960" y="3429000"/>
                <a:ext cx="5138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 center of circle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a) x</a:t>
                </a:r>
                <a:r>
                  <a:rPr lang="en-US" sz="1200" dirty="0"/>
                  <a:t>i</a:t>
                </a:r>
                <a:r>
                  <a:rPr lang="en-US" dirty="0"/>
                  <a:t> = (</a:t>
                </a:r>
                <a:r>
                  <a:rPr lang="en-US" dirty="0" err="1"/>
                  <a:t>x</a:t>
                </a:r>
                <a:r>
                  <a:rPr lang="en-US" sz="1200" dirty="0" err="1"/>
                  <a:t>A</a:t>
                </a:r>
                <a:r>
                  <a:rPr lang="en-US" dirty="0"/>
                  <a:t> + </a:t>
                </a:r>
                <a:r>
                  <a:rPr lang="en-US" dirty="0" err="1"/>
                  <a:t>x</a:t>
                </a:r>
                <a:r>
                  <a:rPr lang="en-US" sz="1200" dirty="0" err="1"/>
                  <a:t>B</a:t>
                </a:r>
                <a:r>
                  <a:rPr lang="en-US" dirty="0"/>
                  <a:t>) / 2, </a:t>
                </a:r>
                <a:r>
                  <a:rPr lang="en-US" dirty="0" err="1"/>
                  <a:t>y</a:t>
                </a:r>
                <a:r>
                  <a:rPr lang="en-US" sz="1200" dirty="0" err="1"/>
                  <a:t>i</a:t>
                </a:r>
                <a:r>
                  <a:rPr lang="en-US" dirty="0"/>
                  <a:t> = (</a:t>
                </a:r>
                <a:r>
                  <a:rPr lang="en-US" dirty="0" err="1"/>
                  <a:t>y</a:t>
                </a:r>
                <a:r>
                  <a:rPr lang="en-US" sz="1200" dirty="0" err="1"/>
                  <a:t>A</a:t>
                </a:r>
                <a:r>
                  <a:rPr lang="en-US" dirty="0"/>
                  <a:t> + </a:t>
                </a:r>
                <a:r>
                  <a:rPr lang="en-US" dirty="0" err="1"/>
                  <a:t>y</a:t>
                </a:r>
                <a:r>
                  <a:rPr lang="en-US" sz="1200" dirty="0" err="1"/>
                  <a:t>B</a:t>
                </a:r>
                <a:r>
                  <a:rPr lang="en-US" dirty="0"/>
                  <a:t>) / 2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e) </a:t>
                </a:r>
                <a:r>
                  <a:rPr lang="en-US" dirty="0" err="1"/>
                  <a:t>inlocuim</a:t>
                </a:r>
                <a:r>
                  <a:rPr lang="en-US" dirty="0"/>
                  <a:t> x, y cu (3, 1), (-1, 3) </a:t>
                </a:r>
                <a:r>
                  <a:rPr lang="en-US" dirty="0" err="1"/>
                  <a:t>si</a:t>
                </a:r>
                <a:r>
                  <a:rPr lang="en-US" dirty="0"/>
                  <a:t> pe </a:t>
                </a:r>
                <a:r>
                  <a:rPr lang="en-US" dirty="0" err="1"/>
                  <a:t>y</a:t>
                </a:r>
                <a:r>
                  <a:rPr lang="en-US" sz="1200" dirty="0" err="1"/>
                  <a:t>i</a:t>
                </a:r>
                <a:r>
                  <a:rPr lang="en-US" dirty="0"/>
                  <a:t> cu 3x</a:t>
                </a:r>
                <a:r>
                  <a:rPr lang="en-US" sz="1200" dirty="0"/>
                  <a:t>i</a:t>
                </a:r>
                <a:r>
                  <a:rPr lang="en-US" dirty="0"/>
                  <a:t>-2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D42DEE-C1BD-27CD-5A99-4011602C4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60" y="3429000"/>
                <a:ext cx="5138383" cy="1200329"/>
              </a:xfrm>
              <a:prstGeom prst="rect">
                <a:avLst/>
              </a:prstGeom>
              <a:blipFill>
                <a:blip r:embed="rId3"/>
                <a:stretch>
                  <a:fillRect l="-1068" t="-2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364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4E1F0-EB34-04B2-6C91-80BCEE20C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1" y="393957"/>
            <a:ext cx="9389660" cy="1901946"/>
          </a:xfrm>
          <a:prstGeom prst="rect">
            <a:avLst/>
          </a:prstGeom>
        </p:spPr>
      </p:pic>
      <p:pic>
        <p:nvPicPr>
          <p:cNvPr id="8" name="Picture 7" descr="A white paper with blue writing on it&#10;&#10;Description automatically generated">
            <a:extLst>
              <a:ext uri="{FF2B5EF4-FFF2-40B4-BE49-F238E27FC236}">
                <a16:creationId xmlns:a16="http://schemas.microsoft.com/office/drawing/2014/main" id="{E1A3590D-E5B9-498C-8216-8B6A335F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2" y="2507197"/>
            <a:ext cx="6495649" cy="386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674FE4-3336-CCAF-B7ED-57893307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8" y="184164"/>
            <a:ext cx="7772401" cy="585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3E63C-2FEA-7398-38FC-7EE0CEC71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0" y="1200641"/>
            <a:ext cx="3139362" cy="1361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08FE17-BBF3-5C78-5653-399809ED174A}"/>
              </a:ext>
            </a:extLst>
          </p:cNvPr>
          <p:cNvSpPr txBox="1"/>
          <p:nvPr/>
        </p:nvSpPr>
        <p:spPr>
          <a:xfrm>
            <a:off x="655093" y="2859206"/>
            <a:ext cx="451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</a:t>
            </a:r>
            <a:r>
              <a:rPr lang="en-US" sz="1200" dirty="0"/>
              <a:t>1</a:t>
            </a:r>
            <a:r>
              <a:rPr lang="en-US" dirty="0"/>
              <a:t>(c, 0), F</a:t>
            </a:r>
            <a:r>
              <a:rPr lang="en-US" sz="1200" dirty="0"/>
              <a:t>2</a:t>
            </a:r>
            <a:r>
              <a:rPr lang="en-US" dirty="0"/>
              <a:t>(-c, 0)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562B29-EB8F-008D-B1D0-9DC73266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23" y="377730"/>
            <a:ext cx="10747612" cy="491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31E948-CB9A-1FDF-A698-09C83B1E5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3" y="1141512"/>
            <a:ext cx="6803409" cy="336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93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E0013-20A8-B8A9-2823-E294A572E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8" y="320773"/>
            <a:ext cx="10583839" cy="651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62DCD9-CB84-243A-341E-FA33041C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75" y="1245097"/>
            <a:ext cx="3703412" cy="142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44A3B2-D613-1694-A9E1-03876CD9E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75" y="3041798"/>
            <a:ext cx="6253802" cy="7744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6B3ABC-D639-1F62-7BD9-5D25D02C470E}"/>
              </a:ext>
            </a:extLst>
          </p:cNvPr>
          <p:cNvSpPr txBox="1"/>
          <p:nvPr/>
        </p:nvSpPr>
        <p:spPr>
          <a:xfrm>
            <a:off x="493274" y="4142096"/>
            <a:ext cx="3703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stim ca k ii </a:t>
            </a:r>
            <a:r>
              <a:rPr lang="en-US" dirty="0" err="1"/>
              <a:t>panta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mai</a:t>
            </a:r>
            <a:r>
              <a:rPr lang="en-US" dirty="0"/>
              <a:t> stim ca </a:t>
            </a:r>
            <a:r>
              <a:rPr lang="en-US" dirty="0" err="1"/>
              <a:t>liniile</a:t>
            </a:r>
            <a:r>
              <a:rPr lang="en-US" dirty="0"/>
              <a:t> sunt </a:t>
            </a:r>
            <a:r>
              <a:rPr lang="en-US" dirty="0" err="1"/>
              <a:t>perpendiculare</a:t>
            </a:r>
            <a:r>
              <a:rPr lang="en-US" dirty="0"/>
              <a:t> =&gt; m</a:t>
            </a:r>
            <a:r>
              <a:rPr lang="en-US" sz="1100" dirty="0"/>
              <a:t>l</a:t>
            </a:r>
            <a:r>
              <a:rPr lang="en-US" dirty="0"/>
              <a:t> * m</a:t>
            </a:r>
            <a:r>
              <a:rPr lang="en-US" sz="1100" dirty="0"/>
              <a:t>l’ </a:t>
            </a:r>
            <a:r>
              <a:rPr lang="en-US" dirty="0"/>
              <a:t>= -1</a:t>
            </a:r>
          </a:p>
          <a:p>
            <a:pPr marL="285750" indent="-2857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paralele</a:t>
            </a:r>
            <a:r>
              <a:rPr lang="en-US" dirty="0"/>
              <a:t> era m</a:t>
            </a:r>
            <a:r>
              <a:rPr lang="en-US" sz="1100" dirty="0"/>
              <a:t>l</a:t>
            </a:r>
            <a:r>
              <a:rPr lang="en-US" dirty="0"/>
              <a:t> = m</a:t>
            </a:r>
            <a:r>
              <a:rPr lang="en-US" sz="1100" dirty="0"/>
              <a:t>l’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564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45CC3-01E4-8827-C8A9-A529A961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58" y="329856"/>
            <a:ext cx="9935569" cy="8857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DDDBE00-D3F8-E187-638A-299AEE1883EA}"/>
              </a:ext>
            </a:extLst>
          </p:cNvPr>
          <p:cNvSpPr/>
          <p:nvPr/>
        </p:nvSpPr>
        <p:spPr>
          <a:xfrm>
            <a:off x="1173707" y="1630907"/>
            <a:ext cx="2183642" cy="11054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8DAEFA-7DC8-574A-5C35-93A1FDC04661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173707" y="2183642"/>
            <a:ext cx="2183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87BE39-406E-F294-BDEB-615FDC6902D6}"/>
              </a:ext>
            </a:extLst>
          </p:cNvPr>
          <p:cNvCxnSpPr/>
          <p:nvPr/>
        </p:nvCxnSpPr>
        <p:spPr>
          <a:xfrm>
            <a:off x="1173707" y="1518312"/>
            <a:ext cx="0" cy="1330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9664B9-3A67-8FDF-7D74-19B28C9481B8}"/>
              </a:ext>
            </a:extLst>
          </p:cNvPr>
          <p:cNvCxnSpPr/>
          <p:nvPr/>
        </p:nvCxnSpPr>
        <p:spPr>
          <a:xfrm>
            <a:off x="3357349" y="1518311"/>
            <a:ext cx="0" cy="13306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E21787-C6D2-07A5-547D-282787A9828A}"/>
              </a:ext>
            </a:extLst>
          </p:cNvPr>
          <p:cNvSpPr/>
          <p:nvPr/>
        </p:nvSpPr>
        <p:spPr>
          <a:xfrm>
            <a:off x="2250487" y="2156346"/>
            <a:ext cx="15670" cy="68239"/>
          </a:xfrm>
          <a:custGeom>
            <a:avLst/>
            <a:gdLst>
              <a:gd name="connsiteX0" fmla="*/ 15041 w 15670"/>
              <a:gd name="connsiteY0" fmla="*/ 0 h 68239"/>
              <a:gd name="connsiteX1" fmla="*/ 8217 w 15670"/>
              <a:gd name="connsiteY1" fmla="*/ 40944 h 68239"/>
              <a:gd name="connsiteX2" fmla="*/ 1394 w 15670"/>
              <a:gd name="connsiteY2" fmla="*/ 61415 h 68239"/>
              <a:gd name="connsiteX3" fmla="*/ 15041 w 15670"/>
              <a:gd name="connsiteY3" fmla="*/ 68239 h 6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0" h="68239">
                <a:moveTo>
                  <a:pt x="15041" y="0"/>
                </a:moveTo>
                <a:cubicBezTo>
                  <a:pt x="12766" y="13648"/>
                  <a:pt x="11218" y="27437"/>
                  <a:pt x="8217" y="40944"/>
                </a:cubicBezTo>
                <a:cubicBezTo>
                  <a:pt x="6657" y="47965"/>
                  <a:pt x="-3692" y="66501"/>
                  <a:pt x="1394" y="61415"/>
                </a:cubicBezTo>
                <a:cubicBezTo>
                  <a:pt x="20127" y="42682"/>
                  <a:pt x="15041" y="3002"/>
                  <a:pt x="15041" y="6823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5151B2-BA1B-68FE-1D6D-437A9A6B608C}"/>
              </a:ext>
            </a:extLst>
          </p:cNvPr>
          <p:cNvSpPr txBox="1"/>
          <p:nvPr/>
        </p:nvSpPr>
        <p:spPr>
          <a:xfrm>
            <a:off x="2120138" y="2156346"/>
            <a:ext cx="26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53D2E-D3BE-BD55-BB70-8EE4DF370122}"/>
              </a:ext>
            </a:extLst>
          </p:cNvPr>
          <p:cNvSpPr txBox="1"/>
          <p:nvPr/>
        </p:nvSpPr>
        <p:spPr>
          <a:xfrm>
            <a:off x="416258" y="2190465"/>
            <a:ext cx="9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(-a, 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F429A0-3BBD-5C69-C8DB-A6E21DA2B71C}"/>
              </a:ext>
            </a:extLst>
          </p:cNvPr>
          <p:cNvSpPr txBox="1"/>
          <p:nvPr/>
        </p:nvSpPr>
        <p:spPr>
          <a:xfrm>
            <a:off x="3378519" y="2231409"/>
            <a:ext cx="94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(a, 0)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73C8B7-6DA4-B49F-5C96-03AB4CDF0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27" y="3411918"/>
            <a:ext cx="3161422" cy="7097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DBD4EE8-4F5D-7CCB-FC0A-E1153965BD3F}"/>
              </a:ext>
            </a:extLst>
          </p:cNvPr>
          <p:cNvSpPr txBox="1"/>
          <p:nvPr/>
        </p:nvSpPr>
        <p:spPr>
          <a:xfrm>
            <a:off x="648268" y="4223982"/>
            <a:ext cx="5447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inlocuiesc</a:t>
            </a:r>
            <a:r>
              <a:rPr lang="en-US" dirty="0"/>
              <a:t> x0, y0 cu </a:t>
            </a:r>
            <a:r>
              <a:rPr lang="en-US" dirty="0" err="1"/>
              <a:t>coordonatele</a:t>
            </a:r>
            <a:r>
              <a:rPr lang="en-US" dirty="0"/>
              <a:t> </a:t>
            </a:r>
            <a:r>
              <a:rPr lang="en-US" dirty="0" err="1"/>
              <a:t>punctelor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rezulte</a:t>
            </a:r>
            <a:r>
              <a:rPr lang="en-US" dirty="0"/>
              <a:t>: x = -a din prima </a:t>
            </a:r>
            <a:r>
              <a:rPr lang="en-US" dirty="0" err="1"/>
              <a:t>si</a:t>
            </a:r>
            <a:r>
              <a:rPr lang="en-US" dirty="0"/>
              <a:t> x = a din a </a:t>
            </a:r>
            <a:r>
              <a:rPr lang="en-US" dirty="0" err="1"/>
              <a:t>doua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=&gt;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</a:t>
            </a:r>
            <a:r>
              <a:rPr lang="en-US" dirty="0" err="1"/>
              <a:t>verticale</a:t>
            </a:r>
            <a:r>
              <a:rPr lang="en-US" dirty="0"/>
              <a:t> =&gt; ||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21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AC7F5-BE50-F27C-70C3-833A494A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8" y="276879"/>
            <a:ext cx="10331355" cy="714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B60D02-49FE-BB18-848D-2F78585BA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8" y="1062873"/>
            <a:ext cx="6253802" cy="774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1E7ACE-AD1D-5233-73EE-B583802BC902}"/>
              </a:ext>
            </a:extLst>
          </p:cNvPr>
          <p:cNvSpPr txBox="1"/>
          <p:nvPr/>
        </p:nvSpPr>
        <p:spPr>
          <a:xfrm>
            <a:off x="470848" y="2149522"/>
            <a:ext cx="543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y = x + 5 =&gt; k </a:t>
            </a:r>
            <a:r>
              <a:rPr lang="en-US" dirty="0" err="1"/>
              <a:t>si</a:t>
            </a:r>
            <a:r>
              <a:rPr lang="en-US" dirty="0"/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416631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08308-9036-EA48-5B87-811DD5A8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6" y="218364"/>
            <a:ext cx="10263116" cy="1594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B6686C-88F9-A834-281E-B5A73B4DD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7" y="2117664"/>
            <a:ext cx="5236537" cy="900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5BE0F-58EB-DD6E-31B6-D925E1B2C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10" y="4874868"/>
            <a:ext cx="3446918" cy="630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7B7BA-B583-B1C8-F53E-0EE363B61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10" y="3444706"/>
            <a:ext cx="4547660" cy="790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799F9F-72E4-0D1E-4DAA-C69A65425B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5472" y="1813343"/>
            <a:ext cx="3869965" cy="7905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13465F-770C-D17B-7CC2-9567F0F2E345}"/>
              </a:ext>
            </a:extLst>
          </p:cNvPr>
          <p:cNvSpPr txBox="1"/>
          <p:nvPr/>
        </p:nvSpPr>
        <p:spPr>
          <a:xfrm>
            <a:off x="6550925" y="3444706"/>
            <a:ext cx="4333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ecuatia</a:t>
            </a:r>
            <a:r>
              <a:rPr lang="en-US" dirty="0"/>
              <a:t> pt </a:t>
            </a:r>
            <a:r>
              <a:rPr lang="en-US" dirty="0" err="1"/>
              <a:t>fiecare</a:t>
            </a:r>
            <a:r>
              <a:rPr lang="en-US" dirty="0"/>
              <a:t> plan: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x = 0; y = 0 respective z = 0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=&gt; </a:t>
            </a:r>
            <a:r>
              <a:rPr lang="en-US" dirty="0" err="1"/>
              <a:t>vectoru</a:t>
            </a:r>
            <a:r>
              <a:rPr lang="en-US" dirty="0"/>
              <a:t> a ii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planului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75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C4AD8-0B96-F647-CC8F-32BB2059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3" y="314419"/>
            <a:ext cx="11102454" cy="884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D58F4-018C-F19D-36D8-733BA4A7E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4" y="1404067"/>
            <a:ext cx="6253802" cy="7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16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34918-B233-D7B5-3416-26402E930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0" y="402170"/>
            <a:ext cx="7499445" cy="1296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BD013-A6C2-EFB3-EE44-7294CC844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5" y="1949978"/>
            <a:ext cx="6253802" cy="7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7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D1B91A-09C9-69DC-DAB3-3C35B810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364521"/>
            <a:ext cx="9962866" cy="202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60AEF-C306-F3E0-2192-AA800300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822" y="2748462"/>
            <a:ext cx="2875334" cy="561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3D080-BC04-E1E4-8028-9F4B2D1AC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05"/>
          <a:stretch/>
        </p:blipFill>
        <p:spPr>
          <a:xfrm>
            <a:off x="436728" y="5127977"/>
            <a:ext cx="3139362" cy="768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0BCCF-88DF-E794-62FF-A7E3D9E66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28" y="2748462"/>
            <a:ext cx="3139362" cy="1361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8EBEC7-E256-CD34-562A-01F424559010}"/>
              </a:ext>
            </a:extLst>
          </p:cNvPr>
          <p:cNvSpPr txBox="1"/>
          <p:nvPr/>
        </p:nvSpPr>
        <p:spPr>
          <a:xfrm>
            <a:off x="436728" y="4362410"/>
            <a:ext cx="4517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</a:t>
            </a:r>
            <a:r>
              <a:rPr lang="en-US" sz="1200" dirty="0"/>
              <a:t>1</a:t>
            </a:r>
            <a:r>
              <a:rPr lang="en-US" dirty="0"/>
              <a:t>(c, 0), F</a:t>
            </a:r>
            <a:r>
              <a:rPr lang="en-US" sz="1200" dirty="0"/>
              <a:t>2</a:t>
            </a:r>
            <a:r>
              <a:rPr lang="en-US" dirty="0"/>
              <a:t>(-c, 0)</a:t>
            </a:r>
          </a:p>
          <a:p>
            <a:pPr marL="285750" indent="-285750">
              <a:buFontTx/>
              <a:buChar char="-"/>
            </a:pPr>
            <a:r>
              <a:rPr lang="en-US" dirty="0"/>
              <a:t>a) F</a:t>
            </a:r>
            <a:r>
              <a:rPr lang="en-US" sz="1100" dirty="0"/>
              <a:t>1</a:t>
            </a:r>
            <a:r>
              <a:rPr lang="en-US" dirty="0"/>
              <a:t>M * F</a:t>
            </a:r>
            <a:r>
              <a:rPr lang="en-US" sz="1100" dirty="0"/>
              <a:t>2</a:t>
            </a:r>
            <a:r>
              <a:rPr lang="en-US" dirty="0"/>
              <a:t>M = 0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 </a:t>
            </a:r>
            <a:r>
              <a:rPr lang="en-US" dirty="0" err="1"/>
              <a:t>folosim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de </a:t>
            </a:r>
            <a:r>
              <a:rPr lang="en-US" dirty="0" err="1"/>
              <a:t>faptul</a:t>
            </a:r>
            <a:r>
              <a:rPr lang="en-US" dirty="0"/>
              <a:t> ca M </a:t>
            </a:r>
            <a:r>
              <a:rPr lang="en-US" dirty="0" err="1"/>
              <a:t>apartine</a:t>
            </a:r>
            <a:r>
              <a:rPr lang="en-US" dirty="0"/>
              <a:t> </a:t>
            </a:r>
            <a:r>
              <a:rPr lang="en-US" dirty="0" err="1"/>
              <a:t>elipsei</a:t>
            </a:r>
            <a:r>
              <a:rPr lang="en-US" dirty="0"/>
              <a:t> (</a:t>
            </a:r>
            <a:r>
              <a:rPr lang="en-US" dirty="0" err="1"/>
              <a:t>respecta</a:t>
            </a:r>
            <a:r>
              <a:rPr lang="en-US" dirty="0"/>
              <a:t> </a:t>
            </a:r>
            <a:r>
              <a:rPr lang="en-US" dirty="0" err="1"/>
              <a:t>ecuatia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9969EB-ADE0-0ED6-DE1F-8F656F5E54C2}"/>
              </a:ext>
            </a:extLst>
          </p:cNvPr>
          <p:cNvSpPr txBox="1"/>
          <p:nvPr/>
        </p:nvSpPr>
        <p:spPr>
          <a:xfrm>
            <a:off x="5761529" y="2748462"/>
            <a:ext cx="4217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b)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</a:t>
            </a:r>
            <a:r>
              <a:rPr lang="en-US" sz="1200" dirty="0"/>
              <a:t>1</a:t>
            </a:r>
            <a:r>
              <a:rPr lang="en-US" dirty="0"/>
              <a:t>M = F</a:t>
            </a:r>
            <a:r>
              <a:rPr lang="en-US" sz="1200" dirty="0"/>
              <a:t>2</a:t>
            </a:r>
            <a:r>
              <a:rPr lang="en-US" dirty="0"/>
              <a:t>M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C88AB7-233B-184B-AD76-81BB2CFAC1D3}"/>
              </a:ext>
            </a:extLst>
          </p:cNvPr>
          <p:cNvSpPr/>
          <p:nvPr/>
        </p:nvSpPr>
        <p:spPr>
          <a:xfrm>
            <a:off x="6714698" y="3609832"/>
            <a:ext cx="2183642" cy="11054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AE3372-FE17-13ED-8287-1D317E4A8C83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6714698" y="4162567"/>
            <a:ext cx="218364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1A36823-E9FE-BC5D-C434-EA8EE14E1238}"/>
              </a:ext>
            </a:extLst>
          </p:cNvPr>
          <p:cNvSpPr/>
          <p:nvPr/>
        </p:nvSpPr>
        <p:spPr>
          <a:xfrm>
            <a:off x="7246961" y="4121624"/>
            <a:ext cx="0" cy="47767"/>
          </a:xfrm>
          <a:custGeom>
            <a:avLst/>
            <a:gdLst>
              <a:gd name="connsiteX0" fmla="*/ 0 w 0"/>
              <a:gd name="connsiteY0" fmla="*/ 47767 h 47767"/>
              <a:gd name="connsiteX1" fmla="*/ 0 w 0"/>
              <a:gd name="connsiteY1" fmla="*/ 0 h 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7767">
                <a:moveTo>
                  <a:pt x="0" y="47767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5D9D44-6479-7B98-B010-688EF76B0495}"/>
              </a:ext>
            </a:extLst>
          </p:cNvPr>
          <p:cNvSpPr/>
          <p:nvPr/>
        </p:nvSpPr>
        <p:spPr>
          <a:xfrm>
            <a:off x="8318310" y="4155743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0512A6-6284-C7D7-DBEA-397D2A461517}"/>
              </a:ext>
            </a:extLst>
          </p:cNvPr>
          <p:cNvSpPr txBox="1"/>
          <p:nvPr/>
        </p:nvSpPr>
        <p:spPr>
          <a:xfrm>
            <a:off x="7069540" y="4225790"/>
            <a:ext cx="5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sz="1200" dirty="0"/>
              <a:t>1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5504AA-5F08-6952-57EE-49E31D6205C1}"/>
              </a:ext>
            </a:extLst>
          </p:cNvPr>
          <p:cNvSpPr txBox="1"/>
          <p:nvPr/>
        </p:nvSpPr>
        <p:spPr>
          <a:xfrm>
            <a:off x="8120418" y="4217092"/>
            <a:ext cx="42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sz="1200" dirty="0"/>
              <a:t>2</a:t>
            </a:r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5C7AE49-A200-7BD8-AC4C-BCEAB93154D5}"/>
              </a:ext>
            </a:extLst>
          </p:cNvPr>
          <p:cNvSpPr/>
          <p:nvPr/>
        </p:nvSpPr>
        <p:spPr>
          <a:xfrm>
            <a:off x="7786048" y="3630304"/>
            <a:ext cx="0" cy="27296"/>
          </a:xfrm>
          <a:custGeom>
            <a:avLst/>
            <a:gdLst>
              <a:gd name="connsiteX0" fmla="*/ 0 w 0"/>
              <a:gd name="connsiteY0" fmla="*/ 0 h 27296"/>
              <a:gd name="connsiteX1" fmla="*/ 0 w 0"/>
              <a:gd name="connsiteY1" fmla="*/ 27296 h 2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7296">
                <a:moveTo>
                  <a:pt x="0" y="0"/>
                </a:moveTo>
                <a:lnTo>
                  <a:pt x="0" y="27296"/>
                </a:ln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74B856-E403-B044-0A3B-494E121AF786}"/>
              </a:ext>
            </a:extLst>
          </p:cNvPr>
          <p:cNvSpPr/>
          <p:nvPr/>
        </p:nvSpPr>
        <p:spPr>
          <a:xfrm>
            <a:off x="8300303" y="4141205"/>
            <a:ext cx="14171" cy="56371"/>
          </a:xfrm>
          <a:custGeom>
            <a:avLst/>
            <a:gdLst>
              <a:gd name="connsiteX0" fmla="*/ 382 w 14171"/>
              <a:gd name="connsiteY0" fmla="*/ 435 h 56371"/>
              <a:gd name="connsiteX1" fmla="*/ 7206 w 14171"/>
              <a:gd name="connsiteY1" fmla="*/ 55026 h 56371"/>
              <a:gd name="connsiteX2" fmla="*/ 14030 w 14171"/>
              <a:gd name="connsiteY2" fmla="*/ 34555 h 56371"/>
              <a:gd name="connsiteX3" fmla="*/ 382 w 14171"/>
              <a:gd name="connsiteY3" fmla="*/ 435 h 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71" h="56371">
                <a:moveTo>
                  <a:pt x="382" y="435"/>
                </a:moveTo>
                <a:cubicBezTo>
                  <a:pt x="-755" y="3847"/>
                  <a:pt x="395" y="37999"/>
                  <a:pt x="7206" y="55026"/>
                </a:cubicBezTo>
                <a:cubicBezTo>
                  <a:pt x="9877" y="61704"/>
                  <a:pt x="13433" y="41723"/>
                  <a:pt x="14030" y="34555"/>
                </a:cubicBezTo>
                <a:cubicBezTo>
                  <a:pt x="15730" y="14154"/>
                  <a:pt x="1519" y="-2977"/>
                  <a:pt x="382" y="435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7B8310-80FE-33CE-12B9-FA4EA978F30A}"/>
              </a:ext>
            </a:extLst>
          </p:cNvPr>
          <p:cNvCxnSpPr/>
          <p:nvPr/>
        </p:nvCxnSpPr>
        <p:spPr>
          <a:xfrm flipH="1">
            <a:off x="7246961" y="3609832"/>
            <a:ext cx="559558" cy="5313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533292-F78E-55E3-3EF4-448AF30AAAD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806519" y="3600042"/>
            <a:ext cx="494166" cy="5415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9E68468-6E7C-7E5C-6EE7-E7138D51644E}"/>
              </a:ext>
            </a:extLst>
          </p:cNvPr>
          <p:cNvSpPr txBox="1"/>
          <p:nvPr/>
        </p:nvSpPr>
        <p:spPr>
          <a:xfrm>
            <a:off x="7594978" y="3310309"/>
            <a:ext cx="39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136344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0C908F-140A-FBFE-84DE-AD6792F93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3963"/>
            <a:ext cx="10805886" cy="89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89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E2F1D7-97C4-66FE-5560-614099F2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338742"/>
            <a:ext cx="10624457" cy="746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52179-42C4-A5EE-B9CA-79593D43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53" y="1264393"/>
            <a:ext cx="4855006" cy="4809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DAA7F-D5F8-6BF0-B360-709BC0666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53" y="1963766"/>
            <a:ext cx="6785404" cy="483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8DFEBF-4717-E92A-FCFF-0B881C7FB81D}"/>
              </a:ext>
            </a:extLst>
          </p:cNvPr>
          <p:cNvSpPr txBox="1"/>
          <p:nvPr/>
        </p:nvSpPr>
        <p:spPr>
          <a:xfrm>
            <a:off x="435453" y="2709911"/>
            <a:ext cx="395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aflam</a:t>
            </a:r>
            <a:r>
              <a:rPr lang="en-US" dirty="0"/>
              <a:t> k(</a:t>
            </a:r>
            <a:r>
              <a:rPr lang="en-US" dirty="0" err="1"/>
              <a:t>panta</a:t>
            </a:r>
            <a:r>
              <a:rPr lang="en-US" dirty="0"/>
              <a:t>) din l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32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EB563-9B65-1217-4EEC-7C4C0DC7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51604"/>
            <a:ext cx="10000343" cy="1395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E63C70-42DE-F1EE-7CBB-A6DB8316B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27" y="1746644"/>
            <a:ext cx="3161422" cy="709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00672-328C-7167-3328-96B603362376}"/>
              </a:ext>
            </a:extLst>
          </p:cNvPr>
          <p:cNvSpPr txBox="1"/>
          <p:nvPr/>
        </p:nvSpPr>
        <p:spPr>
          <a:xfrm>
            <a:off x="653143" y="2779486"/>
            <a:ext cx="5493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x o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xp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x</a:t>
            </a:r>
            <a:r>
              <a:rPr lang="en-US" sz="1200" dirty="0"/>
              <a:t>0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pe hyperbola </a:t>
            </a:r>
            <a:r>
              <a:rPr lang="en-US" dirty="0" err="1"/>
              <a:t>deci</a:t>
            </a:r>
            <a:r>
              <a:rPr lang="en-US" dirty="0"/>
              <a:t> il </a:t>
            </a:r>
            <a:r>
              <a:rPr lang="en-US" dirty="0" err="1"/>
              <a:t>scriem</a:t>
            </a:r>
            <a:r>
              <a:rPr lang="en-US" dirty="0"/>
              <a:t> in </a:t>
            </a:r>
            <a:r>
              <a:rPr lang="en-US" dirty="0" err="1"/>
              <a:t>functie</a:t>
            </a:r>
            <a:r>
              <a:rPr lang="en-US" dirty="0"/>
              <a:t> de y</a:t>
            </a:r>
            <a:r>
              <a:rPr lang="en-US" sz="1200" dirty="0"/>
              <a:t>0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inlocuim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necunoscuta</a:t>
            </a:r>
            <a:r>
              <a:rPr lang="en-US" dirty="0"/>
              <a:t> y</a:t>
            </a:r>
            <a:r>
              <a:rPr lang="en-US" sz="1200" dirty="0"/>
              <a:t>0</a:t>
            </a:r>
          </a:p>
          <a:p>
            <a:pPr marL="285750" indent="-285750">
              <a:buFontTx/>
              <a:buChar char="-"/>
            </a:pPr>
            <a:r>
              <a:rPr lang="en-US" dirty="0"/>
              <a:t>ca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apartina</a:t>
            </a:r>
            <a:r>
              <a:rPr lang="en-US" dirty="0"/>
              <a:t> </a:t>
            </a:r>
            <a:r>
              <a:rPr lang="en-US" dirty="0" err="1"/>
              <a:t>tangentei</a:t>
            </a:r>
            <a:r>
              <a:rPr lang="en-US" dirty="0"/>
              <a:t>,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aiba</a:t>
            </a:r>
            <a:r>
              <a:rPr lang="en-US" dirty="0"/>
              <a:t> </a:t>
            </a:r>
            <a:r>
              <a:rPr lang="en-US" dirty="0" err="1"/>
              <a:t>solutii</a:t>
            </a:r>
            <a:r>
              <a:rPr lang="en-US" dirty="0"/>
              <a:t> =&gt; delta &lt; 0</a:t>
            </a:r>
          </a:p>
        </p:txBody>
      </p:sp>
    </p:spTree>
    <p:extLst>
      <p:ext uri="{BB962C8B-B14F-4D97-AF65-F5344CB8AC3E}">
        <p14:creationId xmlns:p14="http://schemas.microsoft.com/office/powerpoint/2010/main" val="314645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FC30A-A994-E6F7-E3CB-E78F5ED8F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47" y="272755"/>
            <a:ext cx="10136811" cy="761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DE3EEF-CD4E-F92A-25CE-9826B8E5C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90" y="1034206"/>
            <a:ext cx="2276793" cy="609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A8AFC-6F59-EE30-5AC9-97F0059F8F3D}"/>
              </a:ext>
            </a:extLst>
          </p:cNvPr>
          <p:cNvSpPr txBox="1"/>
          <p:nvPr/>
        </p:nvSpPr>
        <p:spPr>
          <a:xfrm>
            <a:off x="690847" y="1930400"/>
            <a:ext cx="4955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astea</a:t>
            </a:r>
            <a:r>
              <a:rPr lang="en-US" dirty="0"/>
              <a:t> sunt </a:t>
            </a:r>
            <a:r>
              <a:rPr lang="en-US" dirty="0" err="1"/>
              <a:t>ecuatiile</a:t>
            </a:r>
            <a:r>
              <a:rPr lang="en-US" dirty="0"/>
              <a:t> </a:t>
            </a:r>
            <a:r>
              <a:rPr lang="en-US" dirty="0" err="1"/>
              <a:t>asimptotelor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aflam</a:t>
            </a:r>
            <a:r>
              <a:rPr lang="en-US" dirty="0"/>
              <a:t> </a:t>
            </a:r>
            <a:r>
              <a:rPr lang="en-US" dirty="0" err="1"/>
              <a:t>intersectiile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5787D4-BFD2-6F61-3719-F1205DA48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58" y="2756322"/>
            <a:ext cx="2191056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09BE9-823C-9B01-639B-37085974B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71" y="299683"/>
            <a:ext cx="10479314" cy="992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81EB3B-2EF4-90F0-4567-5FE296179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74" y="1671800"/>
            <a:ext cx="3193012" cy="742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A5B5E1-4AFB-6621-FEA8-78F4DE61E6F6}"/>
              </a:ext>
            </a:extLst>
          </p:cNvPr>
          <p:cNvSpPr txBox="1"/>
          <p:nvPr/>
        </p:nvSpPr>
        <p:spPr>
          <a:xfrm>
            <a:off x="747486" y="2532743"/>
            <a:ext cx="3635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afla</a:t>
            </a:r>
            <a:r>
              <a:rPr lang="en-US" dirty="0"/>
              <a:t> x </a:t>
            </a:r>
            <a:r>
              <a:rPr lang="en-US" dirty="0" err="1"/>
              <a:t>si</a:t>
            </a:r>
            <a:r>
              <a:rPr lang="en-US" dirty="0"/>
              <a:t> y =&gt; (x</a:t>
            </a:r>
            <a:r>
              <a:rPr lang="en-US" sz="1200" dirty="0"/>
              <a:t>1</a:t>
            </a:r>
            <a:r>
              <a:rPr lang="en-US" dirty="0"/>
              <a:t>, y</a:t>
            </a:r>
            <a:r>
              <a:rPr lang="en-US" sz="1200" dirty="0"/>
              <a:t>1</a:t>
            </a:r>
            <a:r>
              <a:rPr lang="en-US" dirty="0"/>
              <a:t>), (x</a:t>
            </a:r>
            <a:r>
              <a:rPr lang="en-US" sz="1200" dirty="0"/>
              <a:t>2</a:t>
            </a:r>
            <a:r>
              <a:rPr lang="en-US" dirty="0"/>
              <a:t>, y</a:t>
            </a:r>
            <a:r>
              <a:rPr lang="en-US" sz="1200" dirty="0"/>
              <a:t>2</a:t>
            </a:r>
            <a:r>
              <a:rPr lang="en-US" dirty="0"/>
              <a:t>)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aflam</a:t>
            </a:r>
            <a:r>
              <a:rPr lang="en-US" dirty="0"/>
              <a:t> </a:t>
            </a:r>
            <a:r>
              <a:rPr lang="en-US" dirty="0" err="1"/>
              <a:t>distanta</a:t>
            </a:r>
            <a:r>
              <a:rPr lang="en-US" dirty="0"/>
              <a:t> de la P la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asta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7B901A-791B-F929-B865-5D96F7FAB847}"/>
              </a:ext>
            </a:extLst>
          </p:cNvPr>
          <p:cNvSpPr/>
          <p:nvPr/>
        </p:nvSpPr>
        <p:spPr>
          <a:xfrm>
            <a:off x="2256971" y="2547257"/>
            <a:ext cx="2336800" cy="835365"/>
          </a:xfrm>
          <a:custGeom>
            <a:avLst/>
            <a:gdLst>
              <a:gd name="connsiteX0" fmla="*/ 0 w 2336800"/>
              <a:gd name="connsiteY0" fmla="*/ 762000 h 835365"/>
              <a:gd name="connsiteX1" fmla="*/ 181429 w 2336800"/>
              <a:gd name="connsiteY1" fmla="*/ 805543 h 835365"/>
              <a:gd name="connsiteX2" fmla="*/ 413658 w 2336800"/>
              <a:gd name="connsiteY2" fmla="*/ 812800 h 835365"/>
              <a:gd name="connsiteX3" fmla="*/ 1741715 w 2336800"/>
              <a:gd name="connsiteY3" fmla="*/ 812800 h 835365"/>
              <a:gd name="connsiteX4" fmla="*/ 1778000 w 2336800"/>
              <a:gd name="connsiteY4" fmla="*/ 805543 h 835365"/>
              <a:gd name="connsiteX5" fmla="*/ 1930400 w 2336800"/>
              <a:gd name="connsiteY5" fmla="*/ 769257 h 835365"/>
              <a:gd name="connsiteX6" fmla="*/ 2061029 w 2336800"/>
              <a:gd name="connsiteY6" fmla="*/ 725714 h 835365"/>
              <a:gd name="connsiteX7" fmla="*/ 2104572 w 2336800"/>
              <a:gd name="connsiteY7" fmla="*/ 711200 h 835365"/>
              <a:gd name="connsiteX8" fmla="*/ 2140858 w 2336800"/>
              <a:gd name="connsiteY8" fmla="*/ 682172 h 835365"/>
              <a:gd name="connsiteX9" fmla="*/ 2227943 w 2336800"/>
              <a:gd name="connsiteY9" fmla="*/ 653143 h 835365"/>
              <a:gd name="connsiteX10" fmla="*/ 2300515 w 2336800"/>
              <a:gd name="connsiteY10" fmla="*/ 551543 h 835365"/>
              <a:gd name="connsiteX11" fmla="*/ 2336800 w 2336800"/>
              <a:gd name="connsiteY11" fmla="*/ 471714 h 835365"/>
              <a:gd name="connsiteX12" fmla="*/ 2300515 w 2336800"/>
              <a:gd name="connsiteY12" fmla="*/ 297543 h 835365"/>
              <a:gd name="connsiteX13" fmla="*/ 2249715 w 2336800"/>
              <a:gd name="connsiteY13" fmla="*/ 254000 h 835365"/>
              <a:gd name="connsiteX14" fmla="*/ 2206172 w 2336800"/>
              <a:gd name="connsiteY14" fmla="*/ 210457 h 835365"/>
              <a:gd name="connsiteX15" fmla="*/ 2177143 w 2336800"/>
              <a:gd name="connsiteY15" fmla="*/ 174172 h 835365"/>
              <a:gd name="connsiteX16" fmla="*/ 2082800 w 2336800"/>
              <a:gd name="connsiteY16" fmla="*/ 123372 h 835365"/>
              <a:gd name="connsiteX17" fmla="*/ 1981200 w 2336800"/>
              <a:gd name="connsiteY17" fmla="*/ 94343 h 835365"/>
              <a:gd name="connsiteX18" fmla="*/ 1625600 w 2336800"/>
              <a:gd name="connsiteY18" fmla="*/ 79829 h 835365"/>
              <a:gd name="connsiteX19" fmla="*/ 1647372 w 2336800"/>
              <a:gd name="connsiteY19" fmla="*/ 58057 h 835365"/>
              <a:gd name="connsiteX20" fmla="*/ 1683658 w 2336800"/>
              <a:gd name="connsiteY20" fmla="*/ 14514 h 835365"/>
              <a:gd name="connsiteX21" fmla="*/ 1705429 w 2336800"/>
              <a:gd name="connsiteY21" fmla="*/ 0 h 835365"/>
              <a:gd name="connsiteX22" fmla="*/ 1669143 w 2336800"/>
              <a:gd name="connsiteY22" fmla="*/ 79829 h 835365"/>
              <a:gd name="connsiteX23" fmla="*/ 1625600 w 2336800"/>
              <a:gd name="connsiteY23" fmla="*/ 145143 h 835365"/>
              <a:gd name="connsiteX24" fmla="*/ 1683658 w 2336800"/>
              <a:gd name="connsiteY24" fmla="*/ 166914 h 835365"/>
              <a:gd name="connsiteX25" fmla="*/ 1741715 w 2336800"/>
              <a:gd name="connsiteY25" fmla="*/ 195943 h 835365"/>
              <a:gd name="connsiteX26" fmla="*/ 1734458 w 2336800"/>
              <a:gd name="connsiteY26" fmla="*/ 188686 h 83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336800" h="835365">
                <a:moveTo>
                  <a:pt x="0" y="762000"/>
                </a:moveTo>
                <a:cubicBezTo>
                  <a:pt x="23030" y="768141"/>
                  <a:pt x="144072" y="802875"/>
                  <a:pt x="181429" y="805543"/>
                </a:cubicBezTo>
                <a:cubicBezTo>
                  <a:pt x="258680" y="811061"/>
                  <a:pt x="336248" y="810381"/>
                  <a:pt x="413658" y="812800"/>
                </a:cubicBezTo>
                <a:cubicBezTo>
                  <a:pt x="984643" y="850865"/>
                  <a:pt x="640351" y="833712"/>
                  <a:pt x="1741715" y="812800"/>
                </a:cubicBezTo>
                <a:cubicBezTo>
                  <a:pt x="1754047" y="812566"/>
                  <a:pt x="1765833" y="807571"/>
                  <a:pt x="1778000" y="805543"/>
                </a:cubicBezTo>
                <a:cubicBezTo>
                  <a:pt x="1859529" y="791955"/>
                  <a:pt x="1820876" y="805765"/>
                  <a:pt x="1930400" y="769257"/>
                </a:cubicBezTo>
                <a:lnTo>
                  <a:pt x="2061029" y="725714"/>
                </a:lnTo>
                <a:lnTo>
                  <a:pt x="2104572" y="711200"/>
                </a:lnTo>
                <a:cubicBezTo>
                  <a:pt x="2116667" y="701524"/>
                  <a:pt x="2126843" y="688767"/>
                  <a:pt x="2140858" y="682172"/>
                </a:cubicBezTo>
                <a:cubicBezTo>
                  <a:pt x="2168544" y="669143"/>
                  <a:pt x="2227943" y="653143"/>
                  <a:pt x="2227943" y="653143"/>
                </a:cubicBezTo>
                <a:cubicBezTo>
                  <a:pt x="2284253" y="564655"/>
                  <a:pt x="2256440" y="595616"/>
                  <a:pt x="2300515" y="551543"/>
                </a:cubicBezTo>
                <a:cubicBezTo>
                  <a:pt x="2302525" y="547523"/>
                  <a:pt x="2336800" y="481985"/>
                  <a:pt x="2336800" y="471714"/>
                </a:cubicBezTo>
                <a:cubicBezTo>
                  <a:pt x="2336800" y="440162"/>
                  <a:pt x="2331182" y="337410"/>
                  <a:pt x="2300515" y="297543"/>
                </a:cubicBezTo>
                <a:cubicBezTo>
                  <a:pt x="2286917" y="279865"/>
                  <a:pt x="2266103" y="269127"/>
                  <a:pt x="2249715" y="254000"/>
                </a:cubicBezTo>
                <a:cubicBezTo>
                  <a:pt x="2234632" y="240077"/>
                  <a:pt x="2219980" y="225645"/>
                  <a:pt x="2206172" y="210457"/>
                </a:cubicBezTo>
                <a:cubicBezTo>
                  <a:pt x="2195753" y="198996"/>
                  <a:pt x="2188656" y="184534"/>
                  <a:pt x="2177143" y="174172"/>
                </a:cubicBezTo>
                <a:cubicBezTo>
                  <a:pt x="2153146" y="152575"/>
                  <a:pt x="2112802" y="133373"/>
                  <a:pt x="2082800" y="123372"/>
                </a:cubicBezTo>
                <a:cubicBezTo>
                  <a:pt x="2049386" y="112234"/>
                  <a:pt x="2016393" y="95779"/>
                  <a:pt x="1981200" y="94343"/>
                </a:cubicBezTo>
                <a:lnTo>
                  <a:pt x="1625600" y="79829"/>
                </a:lnTo>
                <a:cubicBezTo>
                  <a:pt x="1632857" y="72572"/>
                  <a:pt x="1640553" y="65728"/>
                  <a:pt x="1647372" y="58057"/>
                </a:cubicBezTo>
                <a:cubicBezTo>
                  <a:pt x="1659924" y="43936"/>
                  <a:pt x="1670298" y="27874"/>
                  <a:pt x="1683658" y="14514"/>
                </a:cubicBezTo>
                <a:cubicBezTo>
                  <a:pt x="1689825" y="8347"/>
                  <a:pt x="1698172" y="4838"/>
                  <a:pt x="1705429" y="0"/>
                </a:cubicBezTo>
                <a:cubicBezTo>
                  <a:pt x="1694528" y="43606"/>
                  <a:pt x="1700997" y="28863"/>
                  <a:pt x="1669143" y="79829"/>
                </a:cubicBezTo>
                <a:cubicBezTo>
                  <a:pt x="1655275" y="102018"/>
                  <a:pt x="1625600" y="145143"/>
                  <a:pt x="1625600" y="145143"/>
                </a:cubicBezTo>
                <a:cubicBezTo>
                  <a:pt x="1653460" y="152108"/>
                  <a:pt x="1658360" y="151102"/>
                  <a:pt x="1683658" y="166914"/>
                </a:cubicBezTo>
                <a:cubicBezTo>
                  <a:pt x="1708296" y="182313"/>
                  <a:pt x="1711152" y="195943"/>
                  <a:pt x="1741715" y="195943"/>
                </a:cubicBezTo>
                <a:cubicBezTo>
                  <a:pt x="1745136" y="195943"/>
                  <a:pt x="1736877" y="191105"/>
                  <a:pt x="1734458" y="188686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4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1176FC-76B2-9975-F5A3-524D4388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361336"/>
            <a:ext cx="10711543" cy="668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B67F31-54B6-BE4E-9E9C-78D2D75F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94" y="1183295"/>
            <a:ext cx="2689220" cy="1122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01DF6-4C6C-A2B8-BA3C-B1563E532240}"/>
              </a:ext>
            </a:extLst>
          </p:cNvPr>
          <p:cNvSpPr txBox="1"/>
          <p:nvPr/>
        </p:nvSpPr>
        <p:spPr>
          <a:xfrm>
            <a:off x="685351" y="2473903"/>
            <a:ext cx="4271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il </a:t>
            </a:r>
            <a:r>
              <a:rPr lang="en-US" dirty="0" err="1"/>
              <a:t>avem</a:t>
            </a:r>
            <a:r>
              <a:rPr lang="en-US" dirty="0"/>
              <a:t> pe k din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 din </a:t>
            </a:r>
            <a:r>
              <a:rPr lang="en-US" dirty="0" err="1"/>
              <a:t>enunt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inlocuim</a:t>
            </a:r>
            <a:r>
              <a:rPr lang="en-US" dirty="0"/>
              <a:t> y in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hiperbolei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o </a:t>
            </a:r>
            <a:r>
              <a:rPr lang="en-US" dirty="0" err="1"/>
              <a:t>ecuatie</a:t>
            </a:r>
            <a:r>
              <a:rPr lang="en-US" dirty="0"/>
              <a:t> cu </a:t>
            </a:r>
            <a:r>
              <a:rPr lang="en-US" dirty="0" err="1"/>
              <a:t>necunoscuta</a:t>
            </a:r>
            <a:r>
              <a:rPr lang="en-US" dirty="0"/>
              <a:t> x </a:t>
            </a:r>
            <a:r>
              <a:rPr lang="en-US" dirty="0" err="1"/>
              <a:t>si</a:t>
            </a:r>
            <a:r>
              <a:rPr lang="en-US" dirty="0"/>
              <a:t> un </a:t>
            </a:r>
            <a:r>
              <a:rPr lang="en-US" dirty="0" err="1"/>
              <a:t>parametru</a:t>
            </a:r>
            <a:r>
              <a:rPr lang="en-US" dirty="0"/>
              <a:t> m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aflam</a:t>
            </a:r>
            <a:r>
              <a:rPr lang="en-US" dirty="0"/>
              <a:t> x </a:t>
            </a:r>
            <a:r>
              <a:rPr lang="en-US" dirty="0" err="1"/>
              <a:t>si</a:t>
            </a:r>
            <a:r>
              <a:rPr lang="en-US" dirty="0"/>
              <a:t> y in </a:t>
            </a:r>
            <a:r>
              <a:rPr lang="en-US" dirty="0" err="1"/>
              <a:t>functie</a:t>
            </a:r>
            <a:r>
              <a:rPr lang="en-US" dirty="0"/>
              <a:t> de m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x</a:t>
            </a:r>
            <a:r>
              <a:rPr lang="en-US" sz="1200" dirty="0" err="1"/>
              <a:t>M</a:t>
            </a:r>
            <a:r>
              <a:rPr lang="en-US" dirty="0"/>
              <a:t> = (x1 + x2)/ 2; </a:t>
            </a:r>
            <a:r>
              <a:rPr lang="en-US" dirty="0" err="1"/>
              <a:t>y</a:t>
            </a:r>
            <a:r>
              <a:rPr lang="en-US" sz="1200" dirty="0" err="1"/>
              <a:t>M</a:t>
            </a:r>
            <a:r>
              <a:rPr lang="en-US" dirty="0"/>
              <a:t> = (y1 + y2) / 2</a:t>
            </a:r>
          </a:p>
          <a:p>
            <a:pPr marL="285750" indent="-285750">
              <a:buFontTx/>
              <a:buChar char="-"/>
            </a:pPr>
            <a:r>
              <a:rPr lang="en-US" dirty="0"/>
              <a:t>il </a:t>
            </a:r>
            <a:r>
              <a:rPr lang="en-US" dirty="0" err="1"/>
              <a:t>scriem</a:t>
            </a:r>
            <a:r>
              <a:rPr lang="en-US" dirty="0"/>
              <a:t> pe </a:t>
            </a:r>
            <a:r>
              <a:rPr lang="en-US" dirty="0" err="1"/>
              <a:t>x</a:t>
            </a:r>
            <a:r>
              <a:rPr lang="en-US" sz="1200" dirty="0" err="1"/>
              <a:t>M</a:t>
            </a:r>
            <a:r>
              <a:rPr lang="en-US" sz="1200" dirty="0"/>
              <a:t> </a:t>
            </a:r>
            <a:r>
              <a:rPr lang="en-US" dirty="0"/>
              <a:t>in </a:t>
            </a:r>
            <a:r>
              <a:rPr lang="en-US" dirty="0" err="1"/>
              <a:t>functie</a:t>
            </a:r>
            <a:r>
              <a:rPr lang="en-US" dirty="0"/>
              <a:t> de </a:t>
            </a:r>
            <a:r>
              <a:rPr lang="en-US" dirty="0" err="1"/>
              <a:t>y</a:t>
            </a:r>
            <a:r>
              <a:rPr lang="en-US" sz="1200" dirty="0" err="1"/>
              <a:t>M</a:t>
            </a:r>
            <a:r>
              <a:rPr lang="en-US" sz="1200" dirty="0"/>
              <a:t> </a:t>
            </a:r>
            <a:r>
              <a:rPr lang="en-US" dirty="0" err="1"/>
              <a:t>si</a:t>
            </a:r>
            <a:r>
              <a:rPr lang="en-US" dirty="0"/>
              <a:t> o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drepte</a:t>
            </a:r>
            <a:r>
              <a:rPr lang="en-US" dirty="0"/>
              <a:t>/</a:t>
            </a:r>
            <a:r>
              <a:rPr lang="en-US" dirty="0" err="1"/>
              <a:t>curbe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721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0E6204-7A6B-6C5C-578D-4B5BFDBB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15885"/>
            <a:ext cx="9434286" cy="655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85FFC-A976-D6C5-E7FE-ACD83A02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04" y="1152880"/>
            <a:ext cx="6572153" cy="8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4DB92-4384-230E-49F5-6E23E1CC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5" y="638722"/>
            <a:ext cx="7397087" cy="1121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CBF9D-D569-6D39-FA41-812474399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81" y="2503463"/>
            <a:ext cx="5465376" cy="732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34896-4F87-217C-A22F-80A5B959B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1" y="3803519"/>
            <a:ext cx="3446918" cy="6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72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2E2D-D702-AC22-84C1-1D891AC2A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</a:t>
            </a:r>
          </a:p>
        </p:txBody>
      </p:sp>
    </p:spTree>
    <p:extLst>
      <p:ext uri="{BB962C8B-B14F-4D97-AF65-F5344CB8AC3E}">
        <p14:creationId xmlns:p14="http://schemas.microsoft.com/office/powerpoint/2010/main" val="921386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616E4E-5CBA-38FB-19A6-303C226D6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58" y="252854"/>
            <a:ext cx="8258629" cy="2401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F996D-D9A5-E067-DE15-CAE3701CE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6" y="3070413"/>
            <a:ext cx="5479143" cy="2745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851D7F-BAFB-0F1F-12C9-A6661D8BA3B6}"/>
              </a:ext>
            </a:extLst>
          </p:cNvPr>
          <p:cNvSpPr txBox="1"/>
          <p:nvPr/>
        </p:nvSpPr>
        <p:spPr>
          <a:xfrm>
            <a:off x="5537200" y="936171"/>
            <a:ext cx="5275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fi: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[x   y] A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afla</a:t>
            </a:r>
            <a:r>
              <a:rPr lang="en-US" dirty="0"/>
              <a:t> eigenvalues -&gt; eigenvectors =&gt; </a:t>
            </a:r>
            <a:r>
              <a:rPr lang="en-US" dirty="0" err="1"/>
              <a:t>matricea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(a diagonalize </a:t>
            </a:r>
            <a:r>
              <a:rPr lang="en-US" dirty="0" err="1"/>
              <a:t>inseamna</a:t>
            </a:r>
            <a:r>
              <a:rPr lang="en-US" dirty="0"/>
              <a:t> ca la </a:t>
            </a:r>
            <a:r>
              <a:rPr lang="en-US" dirty="0" err="1"/>
              <a:t>inmultire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dea</a:t>
            </a:r>
            <a:r>
              <a:rPr lang="en-US" dirty="0"/>
              <a:t> eigenvalues pe </a:t>
            </a:r>
            <a:r>
              <a:rPr lang="en-US" dirty="0" err="1"/>
              <a:t>diagonala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CDBD73-142B-0E7A-78D1-FAD1F0287F82}"/>
              </a:ext>
            </a:extLst>
          </p:cNvPr>
          <p:cNvSpPr txBox="1"/>
          <p:nvPr/>
        </p:nvSpPr>
        <p:spPr>
          <a:xfrm>
            <a:off x="6618515" y="1287478"/>
            <a:ext cx="287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  <a:p>
            <a:r>
              <a:rPr lang="en-US" dirty="0"/>
              <a:t>y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AE6A06AD-58AC-228C-358F-80A9D08E2399}"/>
              </a:ext>
            </a:extLst>
          </p:cNvPr>
          <p:cNvSpPr/>
          <p:nvPr/>
        </p:nvSpPr>
        <p:spPr>
          <a:xfrm>
            <a:off x="6618515" y="1397836"/>
            <a:ext cx="287258" cy="461665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62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BB08E-79B8-FCA6-E432-F7072CD3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14" y="326591"/>
            <a:ext cx="9637486" cy="149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960F0-9779-41C8-B7E0-7CEB33887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71" y="1950283"/>
            <a:ext cx="6546730" cy="13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3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06EAF4-B893-C842-AEC1-0F5EC2DC1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" y="469622"/>
            <a:ext cx="9550400" cy="1520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BF962-E8D3-22DC-A95A-264E30E28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74" y="2133599"/>
            <a:ext cx="5625883" cy="386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0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29576B-8915-C053-0747-CD083773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71" y="417152"/>
            <a:ext cx="9564914" cy="1581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33C2A-D2C2-692A-483D-01DE43A1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6" y="1998331"/>
            <a:ext cx="1954817" cy="91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8F57B-3F0A-C05E-4B13-1E4FDBC24923}"/>
              </a:ext>
            </a:extLst>
          </p:cNvPr>
          <p:cNvSpPr txBox="1"/>
          <p:nvPr/>
        </p:nvSpPr>
        <p:spPr>
          <a:xfrm>
            <a:off x="2902857" y="2162629"/>
            <a:ext cx="54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  <a:p>
            <a:r>
              <a:rPr lang="en-US" dirty="0"/>
              <a:t>y</a:t>
            </a:r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C2196777-31B8-62D6-8F69-72C971E02F60}"/>
              </a:ext>
            </a:extLst>
          </p:cNvPr>
          <p:cNvSpPr/>
          <p:nvPr/>
        </p:nvSpPr>
        <p:spPr>
          <a:xfrm>
            <a:off x="2772229" y="2235200"/>
            <a:ext cx="569569" cy="57376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DD674-538C-1406-6243-3BF28671238D}"/>
              </a:ext>
            </a:extLst>
          </p:cNvPr>
          <p:cNvSpPr txBox="1"/>
          <p:nvPr/>
        </p:nvSpPr>
        <p:spPr>
          <a:xfrm>
            <a:off x="1146628" y="2838439"/>
            <a:ext cx="54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  <a:p>
            <a:r>
              <a:rPr lang="en-US" dirty="0"/>
              <a:t>y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CDE82198-5275-E261-9B89-836131D825BB}"/>
              </a:ext>
            </a:extLst>
          </p:cNvPr>
          <p:cNvSpPr/>
          <p:nvPr/>
        </p:nvSpPr>
        <p:spPr>
          <a:xfrm>
            <a:off x="1016000" y="2911010"/>
            <a:ext cx="569569" cy="57376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89360-3B2D-3555-E4E1-13436C797A4E}"/>
              </a:ext>
            </a:extLst>
          </p:cNvPr>
          <p:cNvSpPr txBox="1"/>
          <p:nvPr/>
        </p:nvSpPr>
        <p:spPr>
          <a:xfrm>
            <a:off x="2069824" y="2836268"/>
            <a:ext cx="54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</a:t>
            </a:r>
            <a:r>
              <a:rPr lang="en-US" sz="1200" dirty="0" err="1"/>
              <a:t>x</a:t>
            </a:r>
            <a:endParaRPr lang="en-US" dirty="0"/>
          </a:p>
          <a:p>
            <a:r>
              <a:rPr lang="en-US" dirty="0" err="1"/>
              <a:t>v</a:t>
            </a:r>
            <a:r>
              <a:rPr lang="en-US" sz="1200" dirty="0" err="1"/>
              <a:t>y</a:t>
            </a:r>
            <a:endParaRPr lang="en-US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45663E25-8195-C987-D08E-07154687F453}"/>
              </a:ext>
            </a:extLst>
          </p:cNvPr>
          <p:cNvSpPr/>
          <p:nvPr/>
        </p:nvSpPr>
        <p:spPr>
          <a:xfrm>
            <a:off x="1939196" y="2908839"/>
            <a:ext cx="569569" cy="57376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8240C-17EC-EC21-7D49-8E89893E852C}"/>
              </a:ext>
            </a:extLst>
          </p:cNvPr>
          <p:cNvSpPr txBox="1"/>
          <p:nvPr/>
        </p:nvSpPr>
        <p:spPr>
          <a:xfrm>
            <a:off x="1616410" y="3011053"/>
            <a:ext cx="306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pic>
        <p:nvPicPr>
          <p:cNvPr id="17" name="Picture 16" descr="A whiteboard with math equations&#10;&#10;Description automatically generated">
            <a:extLst>
              <a:ext uri="{FF2B5EF4-FFF2-40B4-BE49-F238E27FC236}">
                <a16:creationId xmlns:a16="http://schemas.microsoft.com/office/drawing/2014/main" id="{0A7951C8-1C27-9A0D-3960-D9D51537C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3821518"/>
            <a:ext cx="2875878" cy="17707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EA35E3-6B5E-613C-E627-3F65E092B645}"/>
                  </a:ext>
                </a:extLst>
              </p:cNvPr>
              <p:cNvSpPr txBox="1"/>
              <p:nvPr/>
            </p:nvSpPr>
            <p:spPr>
              <a:xfrm>
                <a:off x="4209142" y="3897086"/>
                <a:ext cx="645885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aici am </a:t>
                </a:r>
                <a:r>
                  <a:rPr lang="en-US" dirty="0" err="1"/>
                  <a:t>calculat</a:t>
                </a:r>
                <a:r>
                  <a:rPr lang="en-US" dirty="0"/>
                  <a:t> </a:t>
                </a:r>
                <a:r>
                  <a:rPr lang="en-US" dirty="0" err="1"/>
                  <a:t>inversa</a:t>
                </a:r>
                <a:r>
                  <a:rPr lang="en-US" dirty="0"/>
                  <a:t> la </a:t>
                </a:r>
                <a:r>
                  <a:rPr lang="en-US" dirty="0" err="1"/>
                  <a:t>operatiile</a:t>
                </a:r>
                <a:r>
                  <a:rPr lang="en-US" dirty="0"/>
                  <a:t> </a:t>
                </a:r>
                <a:r>
                  <a:rPr lang="en-US" dirty="0" err="1"/>
                  <a:t>alea</a:t>
                </a:r>
                <a:r>
                  <a:rPr lang="en-US" dirty="0"/>
                  <a:t> </a:t>
                </a:r>
                <a:r>
                  <a:rPr lang="en-US" dirty="0" err="1"/>
                  <a:t>pentru</a:t>
                </a:r>
                <a:r>
                  <a:rPr lang="en-US" dirty="0"/>
                  <a:t> ca </a:t>
                </a:r>
                <a:r>
                  <a:rPr lang="en-US" dirty="0" err="1"/>
                  <a:t>noi</a:t>
                </a:r>
                <a:r>
                  <a:rPr lang="en-US" dirty="0"/>
                  <a:t> nu </a:t>
                </a:r>
                <a:r>
                  <a:rPr lang="en-US" dirty="0" err="1"/>
                  <a:t>avem</a:t>
                </a:r>
                <a:r>
                  <a:rPr lang="en-US" dirty="0"/>
                  <a:t> un Q </a:t>
                </a:r>
                <a:r>
                  <a:rPr lang="en-US" dirty="0" err="1"/>
                  <a:t>pentru</a:t>
                </a:r>
                <a:r>
                  <a:rPr lang="en-US" dirty="0"/>
                  <a:t> x </a:t>
                </a:r>
                <a:r>
                  <a:rPr lang="en-US" dirty="0" err="1"/>
                  <a:t>si</a:t>
                </a:r>
                <a:r>
                  <a:rPr lang="en-US" dirty="0"/>
                  <a:t> y </a:t>
                </a:r>
                <a:r>
                  <a:rPr lang="en-US" dirty="0" err="1"/>
                  <a:t>translatati</a:t>
                </a:r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rotiti</a:t>
                </a:r>
                <a:r>
                  <a:rPr lang="en-US" dirty="0"/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scriem</a:t>
                </a:r>
                <a:r>
                  <a:rPr lang="en-US" dirty="0"/>
                  <a:t> x </a:t>
                </a:r>
                <a:r>
                  <a:rPr lang="en-US" dirty="0" err="1"/>
                  <a:t>si</a:t>
                </a:r>
                <a:r>
                  <a:rPr lang="en-US" dirty="0"/>
                  <a:t> y final in </a:t>
                </a:r>
                <a:r>
                  <a:rPr lang="en-US" dirty="0" err="1"/>
                  <a:t>functie</a:t>
                </a:r>
                <a:r>
                  <a:rPr lang="en-US" dirty="0"/>
                  <a:t> de </a:t>
                </a:r>
                <a:r>
                  <a:rPr lang="en-US" dirty="0" err="1"/>
                  <a:t>aia</a:t>
                </a:r>
                <a:r>
                  <a:rPr lang="en-US" dirty="0"/>
                  <a:t> </a:t>
                </a:r>
                <a:r>
                  <a:rPr lang="en-US" dirty="0" err="1"/>
                  <a:t>initiali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ceva</a:t>
                </a:r>
                <a:r>
                  <a:rPr lang="en-US" dirty="0"/>
                  <a:t> de genu: (x’, y’) = f(x, y) =&gt; (x, y)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EA35E3-6B5E-613C-E627-3F65E092B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42" y="3897086"/>
                <a:ext cx="6458857" cy="1200329"/>
              </a:xfrm>
              <a:prstGeom prst="rect">
                <a:avLst/>
              </a:prstGeom>
              <a:blipFill>
                <a:blip r:embed="rId5"/>
                <a:stretch>
                  <a:fillRect l="-849" t="-2538"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867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2600B-58CE-0188-3929-36D6D3BAD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75" y="365637"/>
            <a:ext cx="7179268" cy="2078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15B1F-1848-2E76-5088-246BC296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43" y="2549986"/>
            <a:ext cx="7620000" cy="1601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37C542-C4C6-B930-B5C2-194EEF7D9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43" y="4413695"/>
            <a:ext cx="4145065" cy="21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6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E769EF-F6C3-C29F-69EE-E390C29B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429415"/>
            <a:ext cx="10827657" cy="686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53F41-E0FD-562B-A168-7C8440206AB2}"/>
              </a:ext>
            </a:extLst>
          </p:cNvPr>
          <p:cNvSpPr txBox="1"/>
          <p:nvPr/>
        </p:nvSpPr>
        <p:spPr>
          <a:xfrm>
            <a:off x="703943" y="1270000"/>
            <a:ext cx="6509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inlocuirile</a:t>
            </a:r>
            <a:r>
              <a:rPr lang="en-US" dirty="0"/>
              <a:t> inverse (</a:t>
            </a:r>
            <a:r>
              <a:rPr lang="en-US" dirty="0" err="1"/>
              <a:t>noi</a:t>
            </a:r>
            <a:r>
              <a:rPr lang="en-US" dirty="0"/>
              <a:t> am </a:t>
            </a:r>
            <a:r>
              <a:rPr lang="en-US" dirty="0" err="1"/>
              <a:t>facut</a:t>
            </a:r>
            <a:r>
              <a:rPr lang="en-US" dirty="0"/>
              <a:t> </a:t>
            </a:r>
            <a:r>
              <a:rPr lang="en-US" dirty="0" err="1"/>
              <a:t>substitutii</a:t>
            </a:r>
            <a:r>
              <a:rPr lang="en-US" dirty="0"/>
              <a:t> </a:t>
            </a:r>
            <a:r>
              <a:rPr lang="en-US" dirty="0" err="1"/>
              <a:t>inainte</a:t>
            </a:r>
            <a:r>
              <a:rPr lang="en-US" dirty="0"/>
              <a:t>, </a:t>
            </a:r>
            <a:r>
              <a:rPr lang="en-US" dirty="0" err="1"/>
              <a:t>acum</a:t>
            </a:r>
            <a:r>
              <a:rPr lang="en-US" dirty="0"/>
              <a:t> </a:t>
            </a:r>
            <a:r>
              <a:rPr lang="en-US" dirty="0" err="1"/>
              <a:t>scriem</a:t>
            </a:r>
            <a:r>
              <a:rPr lang="en-US" dirty="0"/>
              <a:t> pe x’, y’ in </a:t>
            </a:r>
            <a:r>
              <a:rPr lang="en-US" dirty="0" err="1"/>
              <a:t>functie</a:t>
            </a:r>
            <a:r>
              <a:rPr lang="en-US" dirty="0"/>
              <a:t> de x, y)</a:t>
            </a:r>
          </a:p>
          <a:p>
            <a:pPr marL="285750" indent="-285750">
              <a:buFontTx/>
              <a:buChar char="-"/>
            </a:pPr>
            <a:r>
              <a:rPr lang="en-US" dirty="0"/>
              <a:t>de </a:t>
            </a:r>
            <a:r>
              <a:rPr lang="en-US" dirty="0" err="1"/>
              <a:t>aici</a:t>
            </a:r>
            <a:r>
              <a:rPr lang="en-US" dirty="0"/>
              <a:t> deduce </a:t>
            </a:r>
            <a:r>
              <a:rPr lang="en-US" dirty="0" err="1"/>
              <a:t>matricea</a:t>
            </a:r>
            <a:r>
              <a:rPr lang="en-US" dirty="0"/>
              <a:t> 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vectoru</a:t>
            </a:r>
            <a:r>
              <a:rPr lang="en-US" dirty="0"/>
              <a:t> b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BEFCE4-50F8-5F83-EBCE-5BF02A58C65D}"/>
              </a:ext>
            </a:extLst>
          </p:cNvPr>
          <p:cNvSpPr txBox="1"/>
          <p:nvPr/>
        </p:nvSpPr>
        <p:spPr>
          <a:xfrm>
            <a:off x="1146628" y="2838439"/>
            <a:ext cx="54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x’</a:t>
            </a:r>
          </a:p>
          <a:p>
            <a:r>
              <a:rPr lang="en-US" dirty="0"/>
              <a:t>y’</a:t>
            </a: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0E4500DC-4BCD-D76D-E264-C43CB8B34FE9}"/>
              </a:ext>
            </a:extLst>
          </p:cNvPr>
          <p:cNvSpPr/>
          <p:nvPr/>
        </p:nvSpPr>
        <p:spPr>
          <a:xfrm>
            <a:off x="1016000" y="2911010"/>
            <a:ext cx="569569" cy="57376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4B05C-3284-C24F-F35D-86B5E44E706B}"/>
              </a:ext>
            </a:extLst>
          </p:cNvPr>
          <p:cNvSpPr txBox="1"/>
          <p:nvPr/>
        </p:nvSpPr>
        <p:spPr>
          <a:xfrm>
            <a:off x="2997200" y="2831382"/>
            <a:ext cx="54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  <a:p>
            <a:r>
              <a:rPr lang="en-US" dirty="0"/>
              <a:t>y</a:t>
            </a:r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3248F2C1-9013-BCB4-1EBC-7619415219AD}"/>
              </a:ext>
            </a:extLst>
          </p:cNvPr>
          <p:cNvSpPr/>
          <p:nvPr/>
        </p:nvSpPr>
        <p:spPr>
          <a:xfrm>
            <a:off x="2866572" y="2903953"/>
            <a:ext cx="569569" cy="57376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9E373C-ABD8-FC13-2397-EEC806A8F17F}"/>
              </a:ext>
            </a:extLst>
          </p:cNvPr>
          <p:cNvSpPr txBox="1"/>
          <p:nvPr/>
        </p:nvSpPr>
        <p:spPr>
          <a:xfrm>
            <a:off x="3855534" y="2838439"/>
            <a:ext cx="54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bx</a:t>
            </a:r>
          </a:p>
          <a:p>
            <a:r>
              <a:rPr lang="en-US" dirty="0"/>
              <a:t>by</a:t>
            </a:r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AEB48967-8E2B-E370-5401-E11424128277}"/>
              </a:ext>
            </a:extLst>
          </p:cNvPr>
          <p:cNvSpPr/>
          <p:nvPr/>
        </p:nvSpPr>
        <p:spPr>
          <a:xfrm>
            <a:off x="3724906" y="2911010"/>
            <a:ext cx="569569" cy="57376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3C5C82-4338-4641-85E4-DBEE8888BFFF}"/>
              </a:ext>
            </a:extLst>
          </p:cNvPr>
          <p:cNvSpPr txBox="1"/>
          <p:nvPr/>
        </p:nvSpPr>
        <p:spPr>
          <a:xfrm>
            <a:off x="1763484" y="2861106"/>
            <a:ext cx="1143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a11   a12</a:t>
            </a:r>
          </a:p>
          <a:p>
            <a:r>
              <a:rPr lang="en-US" dirty="0"/>
              <a:t>a21   a22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4B52193E-6C75-8349-AF36-95722E79403C}"/>
              </a:ext>
            </a:extLst>
          </p:cNvPr>
          <p:cNvSpPr/>
          <p:nvPr/>
        </p:nvSpPr>
        <p:spPr>
          <a:xfrm>
            <a:off x="1817796" y="2917572"/>
            <a:ext cx="943431" cy="51799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45EF7-DFDC-8543-CF0E-826B55419D1F}"/>
              </a:ext>
            </a:extLst>
          </p:cNvPr>
          <p:cNvSpPr txBox="1"/>
          <p:nvPr/>
        </p:nvSpPr>
        <p:spPr>
          <a:xfrm>
            <a:off x="1536525" y="3013224"/>
            <a:ext cx="28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465C0-C4AE-A317-A0ED-D1344AC66898}"/>
              </a:ext>
            </a:extLst>
          </p:cNvPr>
          <p:cNvSpPr txBox="1"/>
          <p:nvPr/>
        </p:nvSpPr>
        <p:spPr>
          <a:xfrm>
            <a:off x="3416362" y="3013224"/>
            <a:ext cx="31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0686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D05070-0D5A-52F0-E5BA-BE53CCA0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64519"/>
            <a:ext cx="7982857" cy="1935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FC9300-817C-AE47-0492-F2084166F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29" y="2395499"/>
            <a:ext cx="5479143" cy="274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B5DFA-60B2-4556-D586-50771ED15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200" y="1881491"/>
            <a:ext cx="4354715" cy="33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8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D0B8C-A0E2-6C03-8E4B-540ADECB7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</p:txBody>
      </p:sp>
    </p:spTree>
    <p:extLst>
      <p:ext uri="{BB962C8B-B14F-4D97-AF65-F5344CB8AC3E}">
        <p14:creationId xmlns:p14="http://schemas.microsoft.com/office/powerpoint/2010/main" val="142517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3822B-2BAC-57C7-13C7-BDE6E052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6" y="264284"/>
            <a:ext cx="8897257" cy="20763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E1197-4BB2-3914-C6D2-011D2E15E13D}"/>
              </a:ext>
            </a:extLst>
          </p:cNvPr>
          <p:cNvSpPr txBox="1"/>
          <p:nvPr/>
        </p:nvSpPr>
        <p:spPr>
          <a:xfrm>
            <a:off x="471714" y="2547257"/>
            <a:ext cx="5508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din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carteziana</a:t>
            </a:r>
            <a:r>
              <a:rPr lang="en-US" dirty="0"/>
              <a:t> a </a:t>
            </a:r>
            <a:r>
              <a:rPr lang="en-US" dirty="0" err="1"/>
              <a:t>dreptei</a:t>
            </a:r>
            <a:r>
              <a:rPr lang="en-US" dirty="0"/>
              <a:t> se pot </a:t>
            </a:r>
            <a:r>
              <a:rPr lang="en-US" dirty="0" err="1"/>
              <a:t>afla</a:t>
            </a:r>
            <a:r>
              <a:rPr lang="en-US" dirty="0"/>
              <a:t> </a:t>
            </a:r>
            <a:r>
              <a:rPr lang="en-US" dirty="0" err="1"/>
              <a:t>ecuatiile</a:t>
            </a:r>
            <a:r>
              <a:rPr lang="en-US" dirty="0"/>
              <a:t> </a:t>
            </a:r>
            <a:r>
              <a:rPr lang="en-US" dirty="0" err="1"/>
              <a:t>parametrice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=&gt; t =&gt; </a:t>
            </a:r>
            <a:r>
              <a:rPr lang="en-US" dirty="0" err="1"/>
              <a:t>punctele</a:t>
            </a:r>
            <a:r>
              <a:rPr lang="en-US" dirty="0"/>
              <a:t> de </a:t>
            </a:r>
            <a:r>
              <a:rPr lang="en-US" dirty="0" err="1"/>
              <a:t>intersectie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6B558-8FA0-5AE7-D346-D0E168FD6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1" y="3612465"/>
            <a:ext cx="5178183" cy="6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84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E0549-777F-E852-3EC4-33B458789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9" y="678594"/>
            <a:ext cx="9942394" cy="875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EE096-AE01-F671-A1DE-DC39CA098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2" y="1878828"/>
            <a:ext cx="5236537" cy="90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AD201-5B32-82DE-E497-FC7436A33512}"/>
              </a:ext>
            </a:extLst>
          </p:cNvPr>
          <p:cNvSpPr txBox="1"/>
          <p:nvPr/>
        </p:nvSpPr>
        <p:spPr>
          <a:xfrm>
            <a:off x="736979" y="3429000"/>
            <a:ext cx="5359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calculeaza</a:t>
            </a:r>
            <a:r>
              <a:rPr lang="en-US" dirty="0"/>
              <a:t> </a:t>
            </a:r>
            <a:r>
              <a:rPr lang="en-US" dirty="0" err="1"/>
              <a:t>proiectia</a:t>
            </a:r>
            <a:r>
              <a:rPr lang="en-US" dirty="0"/>
              <a:t> </a:t>
            </a:r>
            <a:r>
              <a:rPr lang="en-US" dirty="0" err="1"/>
              <a:t>ortogonala</a:t>
            </a:r>
            <a:r>
              <a:rPr lang="en-US" dirty="0"/>
              <a:t> in general</a:t>
            </a:r>
          </a:p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iau</a:t>
            </a:r>
            <a:r>
              <a:rPr lang="en-US" dirty="0"/>
              <a:t> 2 </a:t>
            </a:r>
            <a:r>
              <a:rPr lang="en-US" dirty="0" err="1"/>
              <a:t>puncte</a:t>
            </a:r>
            <a:r>
              <a:rPr lang="en-US" dirty="0"/>
              <a:t> de pe </a:t>
            </a:r>
            <a:r>
              <a:rPr lang="en-US" dirty="0" err="1"/>
              <a:t>dreapta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le </a:t>
            </a:r>
            <a:r>
              <a:rPr lang="en-US" dirty="0" err="1"/>
              <a:t>aflam</a:t>
            </a:r>
            <a:r>
              <a:rPr lang="en-US" dirty="0"/>
              <a:t> </a:t>
            </a:r>
            <a:r>
              <a:rPr lang="en-US" dirty="0" err="1"/>
              <a:t>proiectiile</a:t>
            </a:r>
            <a:r>
              <a:rPr lang="en-US" dirty="0"/>
              <a:t> (cu </a:t>
            </a:r>
            <a:r>
              <a:rPr lang="en-US" dirty="0" err="1"/>
              <a:t>matricea</a:t>
            </a:r>
            <a:r>
              <a:rPr lang="en-US" dirty="0"/>
              <a:t> </a:t>
            </a:r>
            <a:r>
              <a:rPr lang="en-US" dirty="0" err="1"/>
              <a:t>aflata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2 </a:t>
            </a:r>
            <a:r>
              <a:rPr lang="en-US" dirty="0" err="1"/>
              <a:t>puncte</a:t>
            </a:r>
            <a:r>
              <a:rPr lang="en-US" dirty="0"/>
              <a:t> =&gt; 1 </a:t>
            </a:r>
            <a:r>
              <a:rPr lang="en-US" dirty="0" err="1"/>
              <a:t>punct</a:t>
            </a:r>
            <a:r>
              <a:rPr lang="en-US" dirty="0"/>
              <a:t> + 1 vector = o </a:t>
            </a:r>
            <a:r>
              <a:rPr lang="en-US" dirty="0" err="1"/>
              <a:t>linie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7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2CFE8-858C-F7E0-D2A7-3B364C30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32207"/>
            <a:ext cx="7409543" cy="1676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3A780-FD6A-B46C-A61B-DD00CFA62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1" y="2349722"/>
            <a:ext cx="5178183" cy="6993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DB8906-6C3C-FA72-1D62-7AAF70223CED}"/>
                  </a:ext>
                </a:extLst>
              </p:cNvPr>
              <p:cNvSpPr txBox="1"/>
              <p:nvPr/>
            </p:nvSpPr>
            <p:spPr>
              <a:xfrm>
                <a:off x="5805714" y="2409371"/>
                <a:ext cx="3766457" cy="971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 </a:t>
                </a:r>
                <a:r>
                  <a:rPr lang="en-US" dirty="0" err="1"/>
                  <a:t>aici</a:t>
                </a:r>
                <a:r>
                  <a:rPr lang="en-US" dirty="0"/>
                  <a:t> </a:t>
                </a:r>
                <a:r>
                  <a:rPr lang="en-US" dirty="0" err="1"/>
                  <a:t>scoatem</a:t>
                </a:r>
                <a:r>
                  <a:rPr lang="en-US" dirty="0"/>
                  <a:t> </a:t>
                </a:r>
                <a:r>
                  <a:rPr lang="en-US" dirty="0" err="1"/>
                  <a:t>normala</a:t>
                </a:r>
                <a:r>
                  <a:rPr lang="en-US" dirty="0"/>
                  <a:t> </a:t>
                </a:r>
                <a:r>
                  <a:rPr lang="en-US" dirty="0" err="1"/>
                  <a:t>planului</a:t>
                </a:r>
                <a:endParaRPr lang="en-US" dirty="0"/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DB8906-6C3C-FA72-1D62-7AAF70223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4" y="2409371"/>
                <a:ext cx="3766457" cy="971163"/>
              </a:xfrm>
              <a:prstGeom prst="rect">
                <a:avLst/>
              </a:prstGeom>
              <a:blipFill>
                <a:blip r:embed="rId4"/>
                <a:stretch>
                  <a:fillRect l="-1294" t="-250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EE2F5-4095-B3E4-5A71-078020E4DBA9}"/>
                  </a:ext>
                </a:extLst>
              </p:cNvPr>
              <p:cNvSpPr txBox="1"/>
              <p:nvPr/>
            </p:nvSpPr>
            <p:spPr>
              <a:xfrm>
                <a:off x="627531" y="3592286"/>
                <a:ext cx="4670183" cy="177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normala </a:t>
                </a:r>
                <a:r>
                  <a:rPr lang="en-US" dirty="0" err="1"/>
                  <a:t>planului</a:t>
                </a:r>
                <a:r>
                  <a:rPr lang="en-US" dirty="0"/>
                  <a:t> </a:t>
                </a:r>
                <a:r>
                  <a:rPr lang="en-US" dirty="0" err="1"/>
                  <a:t>nostru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paralela</a:t>
                </a:r>
                <a:r>
                  <a:rPr lang="en-US" dirty="0"/>
                  <a:t> cu </a:t>
                </a:r>
                <a:r>
                  <a:rPr lang="en-US" dirty="0" err="1"/>
                  <a:t>normala</a:t>
                </a:r>
                <a:r>
                  <a:rPr lang="en-US" dirty="0"/>
                  <a:t> </a:t>
                </a:r>
                <a:r>
                  <a:rPr lang="en-US" dirty="0" err="1"/>
                  <a:t>planului</a:t>
                </a:r>
                <a:r>
                  <a:rPr lang="en-US" dirty="0"/>
                  <a:t> pi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atunci</a:t>
                </a:r>
                <a:r>
                  <a:rPr lang="en-US" dirty="0"/>
                  <a:t> </a:t>
                </a:r>
                <a:r>
                  <a:rPr lang="en-US" dirty="0" err="1"/>
                  <a:t>coordonatele</a:t>
                </a:r>
                <a:r>
                  <a:rPr lang="en-US" dirty="0"/>
                  <a:t> </a:t>
                </a:r>
                <a:r>
                  <a:rPr lang="en-US" dirty="0" err="1"/>
                  <a:t>vectorilor</a:t>
                </a:r>
                <a:r>
                  <a:rPr lang="en-US" dirty="0"/>
                  <a:t> sunt </a:t>
                </a:r>
                <a:r>
                  <a:rPr lang="en-US" dirty="0" err="1"/>
                  <a:t>proportionale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again notam cu t, </a:t>
                </a:r>
                <a:r>
                  <a:rPr lang="en-US" dirty="0" err="1"/>
                  <a:t>inlocuim</a:t>
                </a:r>
                <a:r>
                  <a:rPr lang="en-US" dirty="0"/>
                  <a:t> in </a:t>
                </a:r>
                <a:r>
                  <a:rPr lang="en-US" dirty="0" err="1"/>
                  <a:t>ecuatia</a:t>
                </a:r>
                <a:r>
                  <a:rPr lang="en-US" dirty="0"/>
                  <a:t> </a:t>
                </a:r>
                <a:r>
                  <a:rPr lang="en-US" dirty="0" err="1"/>
                  <a:t>elipsoidului</a:t>
                </a:r>
                <a:r>
                  <a:rPr lang="en-US" dirty="0"/>
                  <a:t>, </a:t>
                </a:r>
                <a:r>
                  <a:rPr lang="en-US" dirty="0" err="1"/>
                  <a:t>aflam</a:t>
                </a:r>
                <a:r>
                  <a:rPr lang="en-US" dirty="0"/>
                  <a:t> t, </a:t>
                </a:r>
                <a:r>
                  <a:rPr lang="en-US" dirty="0" err="1"/>
                  <a:t>aflam</a:t>
                </a:r>
                <a:r>
                  <a:rPr lang="en-US" dirty="0"/>
                  <a:t> 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EE2F5-4095-B3E4-5A71-078020E4D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31" y="3592286"/>
                <a:ext cx="4670183" cy="1775743"/>
              </a:xfrm>
              <a:prstGeom prst="rect">
                <a:avLst/>
              </a:prstGeom>
              <a:blipFill>
                <a:blip r:embed="rId5"/>
                <a:stretch>
                  <a:fillRect l="-1175" t="-1712" b="-3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469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1CBDBF-6693-3C53-73A6-CEFCE45D4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446669"/>
            <a:ext cx="9100457" cy="1735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153B4-ABF8-F33E-DE29-A876AC2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1" y="2349722"/>
            <a:ext cx="5178183" cy="699329"/>
          </a:xfrm>
          <a:prstGeom prst="rect">
            <a:avLst/>
          </a:prstGeom>
        </p:spPr>
      </p:pic>
      <p:pic>
        <p:nvPicPr>
          <p:cNvPr id="8" name="Picture 7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4D283B5D-B1B3-F284-FD8A-24DDC03A5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1" y="3216618"/>
            <a:ext cx="4216400" cy="1967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872C1-5E7F-507F-F2C6-E06C076B6D7F}"/>
              </a:ext>
            </a:extLst>
          </p:cNvPr>
          <p:cNvSpPr txBox="1"/>
          <p:nvPr/>
        </p:nvSpPr>
        <p:spPr>
          <a:xfrm>
            <a:off x="5188857" y="3780971"/>
            <a:ext cx="618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|x| = |y| = |z| =&gt; x0, y0, z0 =&gt; </a:t>
            </a:r>
            <a:r>
              <a:rPr lang="en-US" dirty="0" err="1"/>
              <a:t>inlocuim</a:t>
            </a:r>
            <a:r>
              <a:rPr lang="en-US" dirty="0"/>
              <a:t> in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elipsoidului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01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78FFA-25BD-487D-A0F9-33211A3D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433889"/>
            <a:ext cx="7774616" cy="16779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E0961-EA23-CF5E-22DB-7384D8FD497E}"/>
              </a:ext>
            </a:extLst>
          </p:cNvPr>
          <p:cNvSpPr txBox="1"/>
          <p:nvPr/>
        </p:nvSpPr>
        <p:spPr>
          <a:xfrm>
            <a:off x="544286" y="2431143"/>
            <a:ext cx="4245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aflam</a:t>
            </a:r>
            <a:r>
              <a:rPr lang="en-US" dirty="0"/>
              <a:t> t din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parametrica</a:t>
            </a:r>
            <a:r>
              <a:rPr lang="en-US" dirty="0"/>
              <a:t> =&gt; o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unic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1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3D04E4-692D-CFD2-4179-F35335E9A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264445"/>
            <a:ext cx="8440057" cy="3111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AEFC7-8599-F773-F781-6588955229D2}"/>
              </a:ext>
            </a:extLst>
          </p:cNvPr>
          <p:cNvSpPr txBox="1"/>
          <p:nvPr/>
        </p:nvSpPr>
        <p:spPr>
          <a:xfrm>
            <a:off x="602343" y="3628571"/>
            <a:ext cx="6923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a) se </a:t>
            </a:r>
            <a:r>
              <a:rPr lang="en-US" dirty="0" err="1"/>
              <a:t>calculeaza</a:t>
            </a:r>
            <a:r>
              <a:rPr lang="en-US" dirty="0"/>
              <a:t> x^2+y^2+4z^2</a:t>
            </a:r>
          </a:p>
          <a:p>
            <a:pPr marL="285750" indent="-285750">
              <a:buFontTx/>
              <a:buChar char="-"/>
            </a:pPr>
            <a:r>
              <a:rPr lang="en-US" dirty="0"/>
              <a:t>b) se </a:t>
            </a:r>
            <a:r>
              <a:rPr lang="en-US" dirty="0" err="1"/>
              <a:t>inlocuieste</a:t>
            </a:r>
            <a:r>
              <a:rPr lang="en-US" dirty="0"/>
              <a:t> x, y, z =&gt; s, t</a:t>
            </a:r>
          </a:p>
          <a:p>
            <a:pPr marL="285750" indent="-285750">
              <a:buFontTx/>
              <a:buChar char="-"/>
            </a:pPr>
            <a:r>
              <a:rPr lang="en-US" dirty="0"/>
              <a:t>c)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calculam</a:t>
            </a:r>
            <a:r>
              <a:rPr lang="en-US" dirty="0"/>
              <a:t> </a:t>
            </a:r>
            <a:r>
              <a:rPr lang="en-US" dirty="0" err="1"/>
              <a:t>gradientul</a:t>
            </a:r>
            <a:r>
              <a:rPr lang="en-US" dirty="0"/>
              <a:t> (</a:t>
            </a:r>
            <a:r>
              <a:rPr lang="en-US" dirty="0" err="1"/>
              <a:t>derivam</a:t>
            </a:r>
            <a:r>
              <a:rPr lang="en-US" dirty="0"/>
              <a:t>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suprafetei</a:t>
            </a:r>
            <a:r>
              <a:rPr lang="en-US" dirty="0"/>
              <a:t>) </a:t>
            </a:r>
            <a:r>
              <a:rPr lang="en-US" dirty="0" err="1"/>
              <a:t>si</a:t>
            </a:r>
            <a:r>
              <a:rPr lang="en-US" dirty="0"/>
              <a:t> 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o </a:t>
            </a:r>
            <a:r>
              <a:rPr lang="en-US" dirty="0" err="1"/>
              <a:t>derivata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t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calculam</a:t>
            </a:r>
            <a:r>
              <a:rPr lang="en-US" dirty="0"/>
              <a:t> cross product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astea</a:t>
            </a:r>
            <a:r>
              <a:rPr lang="en-US" dirty="0"/>
              <a:t> 2 derivate care o </a:t>
            </a:r>
            <a:r>
              <a:rPr lang="en-US" dirty="0" err="1"/>
              <a:t>sa</a:t>
            </a:r>
            <a:r>
              <a:rPr lang="en-US" dirty="0"/>
              <a:t> ne </a:t>
            </a:r>
            <a:r>
              <a:rPr lang="en-US" dirty="0" err="1"/>
              <a:t>dea</a:t>
            </a:r>
            <a:r>
              <a:rPr lang="en-US" dirty="0"/>
              <a:t> </a:t>
            </a:r>
            <a:r>
              <a:rPr lang="en-US" dirty="0" err="1"/>
              <a:t>normala</a:t>
            </a:r>
            <a:r>
              <a:rPr lang="en-US" dirty="0"/>
              <a:t> </a:t>
            </a:r>
            <a:r>
              <a:rPr lang="en-US" dirty="0" err="1"/>
              <a:t>planului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inmultim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obtinem</a:t>
            </a:r>
            <a:r>
              <a:rPr lang="en-US" dirty="0"/>
              <a:t> cu (x-x</a:t>
            </a:r>
            <a:r>
              <a:rPr lang="en-US" sz="1200" dirty="0"/>
              <a:t>0</a:t>
            </a:r>
            <a:r>
              <a:rPr lang="en-US" dirty="0"/>
              <a:t>, y-y</a:t>
            </a:r>
            <a:r>
              <a:rPr lang="en-US" sz="1200" dirty="0"/>
              <a:t>0</a:t>
            </a:r>
            <a:r>
              <a:rPr lang="en-US" dirty="0"/>
              <a:t>, z-z</a:t>
            </a:r>
            <a:r>
              <a:rPr lang="en-US" sz="1200" dirty="0"/>
              <a:t>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6476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86CDCC-4C3B-7416-C3B9-A92334D0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28" y="403044"/>
            <a:ext cx="10348686" cy="5997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F60FFA-F4A4-A045-86D3-3C892EF6FEFD}"/>
                  </a:ext>
                </a:extLst>
              </p:cNvPr>
              <p:cNvSpPr txBox="1"/>
              <p:nvPr/>
            </p:nvSpPr>
            <p:spPr>
              <a:xfrm>
                <a:off x="1190131" y="1441268"/>
                <a:ext cx="2898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F60FFA-F4A4-A045-86D3-3C892EF6F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131" y="1441268"/>
                <a:ext cx="289887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6D70411-D176-51D2-09DC-8DDE0154F611}"/>
              </a:ext>
            </a:extLst>
          </p:cNvPr>
          <p:cNvSpPr txBox="1"/>
          <p:nvPr/>
        </p:nvSpPr>
        <p:spPr>
          <a:xfrm>
            <a:off x="1480018" y="1534498"/>
            <a:ext cx="559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         -          = 1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BBC4C3-2561-9EC5-82B5-40C2CC454039}"/>
                  </a:ext>
                </a:extLst>
              </p:cNvPr>
              <p:cNvSpPr txBox="1"/>
              <p:nvPr/>
            </p:nvSpPr>
            <p:spPr>
              <a:xfrm>
                <a:off x="1769905" y="1457129"/>
                <a:ext cx="29495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BBC4C3-2561-9EC5-82B5-40C2CC454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05" y="1457129"/>
                <a:ext cx="294953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76F19-1EAA-9B12-4F0A-800C305A18FA}"/>
                  </a:ext>
                </a:extLst>
              </p:cNvPr>
              <p:cNvSpPr txBox="1"/>
              <p:nvPr/>
            </p:nvSpPr>
            <p:spPr>
              <a:xfrm>
                <a:off x="2354745" y="1441267"/>
                <a:ext cx="277319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B76F19-1EAA-9B12-4F0A-800C305A1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5" y="1441267"/>
                <a:ext cx="277319" cy="5558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909E6BE-7F87-603A-3514-FCDDCFF1D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89" y="3136215"/>
            <a:ext cx="4231678" cy="2880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D7425-C7C5-9DD4-3918-5BC486ED9D3A}"/>
              </a:ext>
            </a:extLst>
          </p:cNvPr>
          <p:cNvSpPr txBox="1"/>
          <p:nvPr/>
        </p:nvSpPr>
        <p:spPr>
          <a:xfrm>
            <a:off x="1059543" y="2235200"/>
            <a:ext cx="378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 + by + </a:t>
            </a:r>
            <a:r>
              <a:rPr lang="en-US" dirty="0" err="1"/>
              <a:t>cz</a:t>
            </a:r>
            <a:r>
              <a:rPr lang="en-US" dirty="0"/>
              <a:t> + d = 0</a:t>
            </a:r>
          </a:p>
        </p:txBody>
      </p:sp>
    </p:spTree>
    <p:extLst>
      <p:ext uri="{BB962C8B-B14F-4D97-AF65-F5344CB8AC3E}">
        <p14:creationId xmlns:p14="http://schemas.microsoft.com/office/powerpoint/2010/main" val="606595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04C2F4-E5BA-84BA-E81A-DE4E3336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365994"/>
            <a:ext cx="8788400" cy="175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99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3440F3-C88E-5C9D-4E5C-A19A14A3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319590"/>
            <a:ext cx="9964057" cy="163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D04FE-3654-26F6-BF09-EF5CA721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4" y="2208531"/>
            <a:ext cx="4840244" cy="10747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DFE80-4D9E-7DBD-BA65-E7E5629B06E8}"/>
              </a:ext>
            </a:extLst>
          </p:cNvPr>
          <p:cNvSpPr txBox="1"/>
          <p:nvPr/>
        </p:nvSpPr>
        <p:spPr>
          <a:xfrm>
            <a:off x="725714" y="3283269"/>
            <a:ext cx="4942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scoatem</a:t>
            </a:r>
            <a:r>
              <a:rPr lang="en-US" dirty="0"/>
              <a:t> pe z de ex in </a:t>
            </a:r>
            <a:r>
              <a:rPr lang="en-US" dirty="0" err="1"/>
              <a:t>functie</a:t>
            </a:r>
            <a:r>
              <a:rPr lang="en-US" dirty="0"/>
              <a:t> de x, y, </a:t>
            </a:r>
            <a:r>
              <a:rPr lang="en-US" dirty="0" err="1"/>
              <a:t>inlocuim</a:t>
            </a:r>
            <a:r>
              <a:rPr lang="en-US" dirty="0"/>
              <a:t> in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elipsei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calcule</a:t>
            </a:r>
            <a:r>
              <a:rPr lang="en-US" dirty="0"/>
              <a:t> o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scoate</a:t>
            </a:r>
            <a:r>
              <a:rPr lang="en-US" dirty="0"/>
              <a:t> 2 </a:t>
            </a:r>
            <a:r>
              <a:rPr lang="en-US" dirty="0" err="1"/>
              <a:t>ecuatii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micute</a:t>
            </a:r>
            <a:r>
              <a:rPr lang="en-US" dirty="0"/>
              <a:t>, care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fii</a:t>
            </a:r>
            <a:r>
              <a:rPr lang="en-US" dirty="0"/>
              <a:t> </a:t>
            </a:r>
            <a:r>
              <a:rPr lang="en-US" dirty="0" err="1"/>
              <a:t>ecuatiile</a:t>
            </a:r>
            <a:r>
              <a:rPr lang="en-US" dirty="0"/>
              <a:t> </a:t>
            </a:r>
            <a:r>
              <a:rPr lang="en-US" dirty="0" err="1"/>
              <a:t>acelor</a:t>
            </a:r>
            <a:r>
              <a:rPr lang="en-US" dirty="0"/>
              <a:t> 2 </a:t>
            </a:r>
            <a:r>
              <a:rPr lang="en-US" dirty="0" err="1"/>
              <a:t>linii</a:t>
            </a:r>
            <a:r>
              <a:rPr lang="en-US" dirty="0"/>
              <a:t> de </a:t>
            </a:r>
            <a:r>
              <a:rPr lang="en-US" dirty="0" err="1"/>
              <a:t>intersectie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35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3B3255-DC66-577C-8C00-E6734C0E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28" y="557305"/>
            <a:ext cx="6549716" cy="1541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09658A-B170-EA95-7B47-242BFEEF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8" y="2245762"/>
            <a:ext cx="6461506" cy="2366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04F32-CE05-55A5-12F6-E0A52F68D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11" y="4612237"/>
            <a:ext cx="2233214" cy="58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99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DFF28A-42F6-A26E-FD71-9AE52768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15" y="418462"/>
            <a:ext cx="5838227" cy="1698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B4A13-F94E-A3FE-0115-FDD80A77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72" y="2230996"/>
            <a:ext cx="4489858" cy="777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61CC74-17D9-7350-124A-B4D114E1B54F}"/>
              </a:ext>
            </a:extLst>
          </p:cNvPr>
          <p:cNvSpPr txBox="1"/>
          <p:nvPr/>
        </p:nvSpPr>
        <p:spPr>
          <a:xfrm>
            <a:off x="747486" y="3164114"/>
            <a:ext cx="435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vectorii</a:t>
            </a:r>
            <a:r>
              <a:rPr lang="en-US" dirty="0"/>
              <a:t> </a:t>
            </a:r>
            <a:r>
              <a:rPr lang="en-US" dirty="0" err="1"/>
              <a:t>proportionali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1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25B618-BD99-377A-0399-04785C656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9" y="617439"/>
            <a:ext cx="7953828" cy="1224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064E5-7847-7384-0476-C810189B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44" y="1972825"/>
            <a:ext cx="7627257" cy="24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8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E7217-CF07-3BFB-1836-AF652003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8" y="586384"/>
            <a:ext cx="10481481" cy="773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BF3E3-BBA8-B776-2B88-518CD5C6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9" y="1761734"/>
            <a:ext cx="1954817" cy="912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58EA9D-F70D-3AD8-E4C7-53952C4A5979}"/>
              </a:ext>
            </a:extLst>
          </p:cNvPr>
          <p:cNvSpPr txBox="1"/>
          <p:nvPr/>
        </p:nvSpPr>
        <p:spPr>
          <a:xfrm>
            <a:off x="3466531" y="1894907"/>
            <a:ext cx="2135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forma </a:t>
            </a:r>
            <a:r>
              <a:rPr lang="en-US" dirty="0" err="1"/>
              <a:t>generala</a:t>
            </a:r>
            <a:r>
              <a:rPr lang="en-US" dirty="0"/>
              <a:t> a </a:t>
            </a:r>
            <a:r>
              <a:rPr lang="en-US" dirty="0" err="1"/>
              <a:t>matricii</a:t>
            </a:r>
            <a:r>
              <a:rPr lang="en-US" dirty="0"/>
              <a:t> de </a:t>
            </a:r>
            <a:r>
              <a:rPr lang="en-US" dirty="0" err="1"/>
              <a:t>rotatie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54AD5-E778-8499-B303-DAF45D2B0E7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810076" y="2218073"/>
            <a:ext cx="6564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968706-0D97-19B8-2E26-17B0DB33E51A}"/>
              </a:ext>
            </a:extLst>
          </p:cNvPr>
          <p:cNvSpPr txBox="1"/>
          <p:nvPr/>
        </p:nvSpPr>
        <p:spPr>
          <a:xfrm>
            <a:off x="968991" y="2900149"/>
            <a:ext cx="4633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rotatie</a:t>
            </a:r>
            <a:r>
              <a:rPr lang="en-US" dirty="0"/>
              <a:t>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punct</a:t>
            </a:r>
            <a:r>
              <a:rPr lang="en-US" dirty="0"/>
              <a:t> =&gt;</a:t>
            </a:r>
          </a:p>
          <a:p>
            <a:r>
              <a:rPr lang="en-US" dirty="0"/>
              <a:t>	cos </a:t>
            </a:r>
            <a:r>
              <a:rPr lang="el-GR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θ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  -sin </a:t>
            </a:r>
            <a:r>
              <a:rPr lang="el-GR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θ</a:t>
            </a:r>
            <a:endParaRPr lang="en-US" i="0" dirty="0">
              <a:solidFill>
                <a:srgbClr val="2021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	sin </a:t>
            </a:r>
            <a:r>
              <a:rPr lang="el-GR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θ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   cos </a:t>
            </a:r>
            <a:r>
              <a:rPr lang="el-GR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θ</a:t>
            </a:r>
            <a:endParaRPr lang="en-US" dirty="0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33F5113B-9938-D1C0-3074-4E3E5F695C81}"/>
              </a:ext>
            </a:extLst>
          </p:cNvPr>
          <p:cNvSpPr/>
          <p:nvPr/>
        </p:nvSpPr>
        <p:spPr>
          <a:xfrm>
            <a:off x="1815152" y="3282612"/>
            <a:ext cx="1651379" cy="46369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>
            <a:extLst>
              <a:ext uri="{FF2B5EF4-FFF2-40B4-BE49-F238E27FC236}">
                <a16:creationId xmlns:a16="http://schemas.microsoft.com/office/drawing/2014/main" id="{7C030D16-F3A0-EC7B-2DD3-8C30B8168A20}"/>
              </a:ext>
            </a:extLst>
          </p:cNvPr>
          <p:cNvSpPr/>
          <p:nvPr/>
        </p:nvSpPr>
        <p:spPr>
          <a:xfrm>
            <a:off x="3603009" y="3282613"/>
            <a:ext cx="982639" cy="46369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60E8B-F0FD-9634-A2CE-8ADF72FE32A0}"/>
              </a:ext>
            </a:extLst>
          </p:cNvPr>
          <p:cNvSpPr txBox="1"/>
          <p:nvPr/>
        </p:nvSpPr>
        <p:spPr>
          <a:xfrm>
            <a:off x="3671247" y="3177148"/>
            <a:ext cx="948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xp</a:t>
            </a:r>
            <a:r>
              <a:rPr lang="en-US" dirty="0"/>
              <a:t> – xc</a:t>
            </a:r>
          </a:p>
          <a:p>
            <a:r>
              <a:rPr lang="en-US" dirty="0" err="1"/>
              <a:t>yp</a:t>
            </a:r>
            <a:r>
              <a:rPr lang="en-US" dirty="0"/>
              <a:t> – </a:t>
            </a:r>
            <a:r>
              <a:rPr lang="en-US" dirty="0" err="1"/>
              <a:t>yc</a:t>
            </a:r>
            <a:r>
              <a:rPr lang="en-US" dirty="0"/>
              <a:t> </a:t>
            </a:r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2949989D-5B43-7F3D-031A-40D788427770}"/>
              </a:ext>
            </a:extLst>
          </p:cNvPr>
          <p:cNvSpPr/>
          <p:nvPr/>
        </p:nvSpPr>
        <p:spPr>
          <a:xfrm>
            <a:off x="4899549" y="3282612"/>
            <a:ext cx="620971" cy="46369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DAE71-7CBF-5F0B-A61E-D56CF9AF8012}"/>
              </a:ext>
            </a:extLst>
          </p:cNvPr>
          <p:cNvSpPr txBox="1"/>
          <p:nvPr/>
        </p:nvSpPr>
        <p:spPr>
          <a:xfrm>
            <a:off x="4995081" y="3177148"/>
            <a:ext cx="42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xc</a:t>
            </a:r>
          </a:p>
          <a:p>
            <a:r>
              <a:rPr lang="en-US" dirty="0" err="1"/>
              <a:t>yc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370A08-B66D-1EB2-CD0E-60F80D612B20}"/>
              </a:ext>
            </a:extLst>
          </p:cNvPr>
          <p:cNvSpPr txBox="1"/>
          <p:nvPr/>
        </p:nvSpPr>
        <p:spPr>
          <a:xfrm>
            <a:off x="4585648" y="3329795"/>
            <a:ext cx="313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A4E742-7254-EFE1-B7F1-3C44BEABCFD6}"/>
              </a:ext>
            </a:extLst>
          </p:cNvPr>
          <p:cNvSpPr txBox="1"/>
          <p:nvPr/>
        </p:nvSpPr>
        <p:spPr>
          <a:xfrm>
            <a:off x="968991" y="3923731"/>
            <a:ext cx="427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afla</a:t>
            </a:r>
            <a:r>
              <a:rPr lang="en-US" dirty="0"/>
              <a:t> A’, B’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4F8F55-ACA4-1FC9-041D-C1D937252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39" y="4505554"/>
            <a:ext cx="5589689" cy="11961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5F6900-604D-DD0F-8676-C639298E530A}"/>
              </a:ext>
            </a:extLst>
          </p:cNvPr>
          <p:cNvSpPr txBox="1"/>
          <p:nvPr/>
        </p:nvSpPr>
        <p:spPr>
          <a:xfrm>
            <a:off x="968991" y="5787795"/>
            <a:ext cx="4954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noile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A, B (</a:t>
            </a:r>
            <a:r>
              <a:rPr lang="en-US" dirty="0" err="1"/>
              <a:t>adica</a:t>
            </a:r>
            <a:r>
              <a:rPr lang="en-US" dirty="0"/>
              <a:t> A’, B’) ne </a:t>
            </a:r>
            <a:r>
              <a:rPr lang="en-US" dirty="0" err="1"/>
              <a:t>dau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a = A’B’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reflectam</a:t>
            </a:r>
            <a:r>
              <a:rPr lang="en-US" dirty="0"/>
              <a:t> pe C pe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(</a:t>
            </a:r>
            <a:r>
              <a:rPr lang="en-US" dirty="0" err="1"/>
              <a:t>adica</a:t>
            </a:r>
            <a:r>
              <a:rPr lang="en-US" dirty="0"/>
              <a:t> P = C)</a:t>
            </a:r>
          </a:p>
        </p:txBody>
      </p:sp>
    </p:spTree>
    <p:extLst>
      <p:ext uri="{BB962C8B-B14F-4D97-AF65-F5344CB8AC3E}">
        <p14:creationId xmlns:p14="http://schemas.microsoft.com/office/powerpoint/2010/main" val="35647036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1FDA9-B471-A70B-7A79-6821CDED2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12" y="344197"/>
            <a:ext cx="5844703" cy="1899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27234-3B93-58EB-5BC1-15017B3AA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7" y="2365829"/>
            <a:ext cx="5510574" cy="39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23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8C9612-BB7D-E7B7-56B1-F1601ADD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2" y="479104"/>
            <a:ext cx="9239534" cy="511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EF1D8-B109-2493-3197-7AEFE13C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9" y="1311358"/>
            <a:ext cx="1954817" cy="91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4C4E2C-01BF-01AE-157F-4BF50C5E973B}"/>
              </a:ext>
            </a:extLst>
          </p:cNvPr>
          <p:cNvSpPr txBox="1"/>
          <p:nvPr/>
        </p:nvSpPr>
        <p:spPr>
          <a:xfrm>
            <a:off x="855259" y="2627194"/>
            <a:ext cx="368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sin(</a:t>
            </a:r>
            <a:r>
              <a:rPr lang="en-US" dirty="0" err="1"/>
              <a:t>a+b</a:t>
            </a:r>
            <a:r>
              <a:rPr lang="en-US" dirty="0"/>
              <a:t>) = </a:t>
            </a:r>
            <a:r>
              <a:rPr lang="en-US" dirty="0" err="1"/>
              <a:t>sina</a:t>
            </a:r>
            <a:r>
              <a:rPr lang="en-US" dirty="0"/>
              <a:t> </a:t>
            </a:r>
            <a:r>
              <a:rPr lang="en-US" dirty="0" err="1"/>
              <a:t>cosb</a:t>
            </a:r>
            <a:r>
              <a:rPr lang="en-US" dirty="0"/>
              <a:t> +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sinb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cos(</a:t>
            </a:r>
            <a:r>
              <a:rPr lang="en-US" dirty="0" err="1"/>
              <a:t>a+b</a:t>
            </a:r>
            <a:r>
              <a:rPr lang="en-US" dirty="0"/>
              <a:t>) = </a:t>
            </a:r>
            <a:r>
              <a:rPr lang="en-US" dirty="0" err="1"/>
              <a:t>cosa</a:t>
            </a:r>
            <a:r>
              <a:rPr lang="en-US" dirty="0"/>
              <a:t> </a:t>
            </a:r>
            <a:r>
              <a:rPr lang="en-US" dirty="0" err="1"/>
              <a:t>cosb</a:t>
            </a:r>
            <a:r>
              <a:rPr lang="en-US" dirty="0"/>
              <a:t> – </a:t>
            </a:r>
            <a:r>
              <a:rPr lang="en-US" dirty="0" err="1"/>
              <a:t>sina</a:t>
            </a:r>
            <a:r>
              <a:rPr lang="en-US" dirty="0"/>
              <a:t> </a:t>
            </a:r>
            <a:r>
              <a:rPr lang="en-US" dirty="0" err="1"/>
              <a:t>sinb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 roti cu a + b </a:t>
            </a:r>
            <a:r>
              <a:rPr lang="en-US" dirty="0" err="1"/>
              <a:t>inseamna</a:t>
            </a:r>
            <a:r>
              <a:rPr lang="en-US" dirty="0"/>
              <a:t> a roti cu a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a roti cu b =&gt;		 R(a + b) = R(a)R(B)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R(a + b) = ... </a:t>
            </a:r>
            <a:r>
              <a:rPr lang="en-US" dirty="0" err="1"/>
              <a:t>inlocuim</a:t>
            </a:r>
            <a:r>
              <a:rPr lang="en-US" dirty="0"/>
              <a:t> </a:t>
            </a:r>
            <a:r>
              <a:rPr lang="el-GR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θ</a:t>
            </a:r>
            <a:r>
              <a:rPr lang="en-US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cu </a:t>
            </a:r>
            <a:r>
              <a:rPr lang="en-US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a+b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R(a)R(b) = ... </a:t>
            </a:r>
            <a:r>
              <a:rPr lang="en-US" dirty="0" err="1"/>
              <a:t>inmultire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8FC12C-1145-AC14-AEEB-D5E8A1745736}"/>
              </a:ext>
            </a:extLst>
          </p:cNvPr>
          <p:cNvCxnSpPr/>
          <p:nvPr/>
        </p:nvCxnSpPr>
        <p:spPr>
          <a:xfrm>
            <a:off x="3821373" y="2224037"/>
            <a:ext cx="199939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DD407C-4E73-C67B-AA44-7B7FC6A6C5CF}"/>
              </a:ext>
            </a:extLst>
          </p:cNvPr>
          <p:cNvCxnSpPr/>
          <p:nvPr/>
        </p:nvCxnSpPr>
        <p:spPr>
          <a:xfrm flipV="1">
            <a:off x="3794078" y="1678675"/>
            <a:ext cx="1876567" cy="5453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8BC8FB-34C9-ADEC-114C-D4E814299451}"/>
              </a:ext>
            </a:extLst>
          </p:cNvPr>
          <p:cNvCxnSpPr/>
          <p:nvPr/>
        </p:nvCxnSpPr>
        <p:spPr>
          <a:xfrm flipV="1">
            <a:off x="3773606" y="1037230"/>
            <a:ext cx="948519" cy="11868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FBCF42-8F3C-8F4C-922F-105A0C4845B8}"/>
              </a:ext>
            </a:extLst>
          </p:cNvPr>
          <p:cNvSpPr/>
          <p:nvPr/>
        </p:nvSpPr>
        <p:spPr>
          <a:xfrm>
            <a:off x="4285397" y="2073587"/>
            <a:ext cx="54800" cy="137350"/>
          </a:xfrm>
          <a:custGeom>
            <a:avLst/>
            <a:gdLst>
              <a:gd name="connsiteX0" fmla="*/ 13648 w 54800"/>
              <a:gd name="connsiteY0" fmla="*/ 137350 h 137350"/>
              <a:gd name="connsiteX1" fmla="*/ 20472 w 54800"/>
              <a:gd name="connsiteY1" fmla="*/ 28168 h 137350"/>
              <a:gd name="connsiteX2" fmla="*/ 13648 w 54800"/>
              <a:gd name="connsiteY2" fmla="*/ 55464 h 137350"/>
              <a:gd name="connsiteX3" fmla="*/ 0 w 54800"/>
              <a:gd name="connsiteY3" fmla="*/ 75935 h 137350"/>
              <a:gd name="connsiteX4" fmla="*/ 6824 w 54800"/>
              <a:gd name="connsiteY4" fmla="*/ 21344 h 137350"/>
              <a:gd name="connsiteX5" fmla="*/ 13648 w 54800"/>
              <a:gd name="connsiteY5" fmla="*/ 873 h 137350"/>
              <a:gd name="connsiteX6" fmla="*/ 20472 w 54800"/>
              <a:gd name="connsiteY6" fmla="*/ 34992 h 137350"/>
              <a:gd name="connsiteX7" fmla="*/ 27296 w 54800"/>
              <a:gd name="connsiteY7" fmla="*/ 55464 h 137350"/>
              <a:gd name="connsiteX8" fmla="*/ 54591 w 54800"/>
              <a:gd name="connsiteY8" fmla="*/ 75935 h 13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00" h="137350">
                <a:moveTo>
                  <a:pt x="13648" y="137350"/>
                </a:moveTo>
                <a:cubicBezTo>
                  <a:pt x="31792" y="91990"/>
                  <a:pt x="38321" y="90640"/>
                  <a:pt x="20472" y="28168"/>
                </a:cubicBezTo>
                <a:cubicBezTo>
                  <a:pt x="17895" y="19150"/>
                  <a:pt x="17343" y="46844"/>
                  <a:pt x="13648" y="55464"/>
                </a:cubicBezTo>
                <a:cubicBezTo>
                  <a:pt x="10417" y="63002"/>
                  <a:pt x="4549" y="69111"/>
                  <a:pt x="0" y="75935"/>
                </a:cubicBezTo>
                <a:cubicBezTo>
                  <a:pt x="2275" y="57738"/>
                  <a:pt x="3543" y="39387"/>
                  <a:pt x="6824" y="21344"/>
                </a:cubicBezTo>
                <a:cubicBezTo>
                  <a:pt x="8111" y="14267"/>
                  <a:pt x="8562" y="-4213"/>
                  <a:pt x="13648" y="873"/>
                </a:cubicBezTo>
                <a:cubicBezTo>
                  <a:pt x="21849" y="9074"/>
                  <a:pt x="17659" y="23740"/>
                  <a:pt x="20472" y="34992"/>
                </a:cubicBezTo>
                <a:cubicBezTo>
                  <a:pt x="22217" y="41970"/>
                  <a:pt x="21679" y="50970"/>
                  <a:pt x="27296" y="55464"/>
                </a:cubicBezTo>
                <a:cubicBezTo>
                  <a:pt x="59004" y="80831"/>
                  <a:pt x="54591" y="44450"/>
                  <a:pt x="54591" y="7593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7FF0749-5A49-CFB8-BC39-F194DB9145E0}"/>
              </a:ext>
            </a:extLst>
          </p:cNvPr>
          <p:cNvSpPr/>
          <p:nvPr/>
        </p:nvSpPr>
        <p:spPr>
          <a:xfrm>
            <a:off x="3991970" y="1948230"/>
            <a:ext cx="136478" cy="194469"/>
          </a:xfrm>
          <a:custGeom>
            <a:avLst/>
            <a:gdLst>
              <a:gd name="connsiteX0" fmla="*/ 54591 w 136478"/>
              <a:gd name="connsiteY0" fmla="*/ 194469 h 194469"/>
              <a:gd name="connsiteX1" fmla="*/ 27296 w 136478"/>
              <a:gd name="connsiteY1" fmla="*/ 3400 h 194469"/>
              <a:gd name="connsiteX2" fmla="*/ 0 w 136478"/>
              <a:gd name="connsiteY2" fmla="*/ 17048 h 194469"/>
              <a:gd name="connsiteX3" fmla="*/ 27296 w 136478"/>
              <a:gd name="connsiteY3" fmla="*/ 57991 h 194469"/>
              <a:gd name="connsiteX4" fmla="*/ 34120 w 136478"/>
              <a:gd name="connsiteY4" fmla="*/ 3400 h 194469"/>
              <a:gd name="connsiteX5" fmla="*/ 61415 w 136478"/>
              <a:gd name="connsiteY5" fmla="*/ 23871 h 194469"/>
              <a:gd name="connsiteX6" fmla="*/ 136478 w 136478"/>
              <a:gd name="connsiteY6" fmla="*/ 30695 h 194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478" h="194469">
                <a:moveTo>
                  <a:pt x="54591" y="194469"/>
                </a:moveTo>
                <a:cubicBezTo>
                  <a:pt x="45493" y="130779"/>
                  <a:pt x="46216" y="64891"/>
                  <a:pt x="27296" y="3400"/>
                </a:cubicBezTo>
                <a:cubicBezTo>
                  <a:pt x="24304" y="-6323"/>
                  <a:pt x="0" y="6875"/>
                  <a:pt x="0" y="17048"/>
                </a:cubicBezTo>
                <a:cubicBezTo>
                  <a:pt x="0" y="33451"/>
                  <a:pt x="27296" y="57991"/>
                  <a:pt x="27296" y="57991"/>
                </a:cubicBezTo>
                <a:cubicBezTo>
                  <a:pt x="29571" y="39794"/>
                  <a:pt x="21153" y="16368"/>
                  <a:pt x="34120" y="3400"/>
                </a:cubicBezTo>
                <a:cubicBezTo>
                  <a:pt x="42162" y="-4642"/>
                  <a:pt x="51243" y="18785"/>
                  <a:pt x="61415" y="23871"/>
                </a:cubicBezTo>
                <a:cubicBezTo>
                  <a:pt x="100994" y="43660"/>
                  <a:pt x="98223" y="38346"/>
                  <a:pt x="136478" y="3069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DAFFFF-1357-6721-F59E-C90DD01ABCBE}"/>
              </a:ext>
            </a:extLst>
          </p:cNvPr>
          <p:cNvSpPr/>
          <p:nvPr/>
        </p:nvSpPr>
        <p:spPr>
          <a:xfrm>
            <a:off x="4429850" y="2073587"/>
            <a:ext cx="172858" cy="112558"/>
          </a:xfrm>
          <a:custGeom>
            <a:avLst/>
            <a:gdLst>
              <a:gd name="connsiteX0" fmla="*/ 102412 w 172858"/>
              <a:gd name="connsiteY0" fmla="*/ 0 h 112558"/>
              <a:gd name="connsiteX1" fmla="*/ 13702 w 172858"/>
              <a:gd name="connsiteY1" fmla="*/ 27296 h 112558"/>
              <a:gd name="connsiteX2" fmla="*/ 54 w 172858"/>
              <a:gd name="connsiteY2" fmla="*/ 47767 h 112558"/>
              <a:gd name="connsiteX3" fmla="*/ 20525 w 172858"/>
              <a:gd name="connsiteY3" fmla="*/ 102358 h 112558"/>
              <a:gd name="connsiteX4" fmla="*/ 61469 w 172858"/>
              <a:gd name="connsiteY4" fmla="*/ 88711 h 112558"/>
              <a:gd name="connsiteX5" fmla="*/ 75116 w 172858"/>
              <a:gd name="connsiteY5" fmla="*/ 61415 h 112558"/>
              <a:gd name="connsiteX6" fmla="*/ 88764 w 172858"/>
              <a:gd name="connsiteY6" fmla="*/ 0 h 112558"/>
              <a:gd name="connsiteX7" fmla="*/ 95588 w 172858"/>
              <a:gd name="connsiteY7" fmla="*/ 102358 h 112558"/>
              <a:gd name="connsiteX8" fmla="*/ 170651 w 172858"/>
              <a:gd name="connsiteY8" fmla="*/ 95534 h 112558"/>
              <a:gd name="connsiteX9" fmla="*/ 150179 w 172858"/>
              <a:gd name="connsiteY9" fmla="*/ 61415 h 11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2858" h="112558">
                <a:moveTo>
                  <a:pt x="102412" y="0"/>
                </a:moveTo>
                <a:cubicBezTo>
                  <a:pt x="72842" y="9099"/>
                  <a:pt x="41738" y="14213"/>
                  <a:pt x="13702" y="27296"/>
                </a:cubicBezTo>
                <a:cubicBezTo>
                  <a:pt x="6270" y="30764"/>
                  <a:pt x="-688" y="39600"/>
                  <a:pt x="54" y="47767"/>
                </a:cubicBezTo>
                <a:cubicBezTo>
                  <a:pt x="1813" y="67122"/>
                  <a:pt x="13701" y="84161"/>
                  <a:pt x="20525" y="102358"/>
                </a:cubicBezTo>
                <a:cubicBezTo>
                  <a:pt x="34173" y="97809"/>
                  <a:pt x="49960" y="97343"/>
                  <a:pt x="61469" y="88711"/>
                </a:cubicBezTo>
                <a:cubicBezTo>
                  <a:pt x="69607" y="82608"/>
                  <a:pt x="71109" y="70765"/>
                  <a:pt x="75116" y="61415"/>
                </a:cubicBezTo>
                <a:cubicBezTo>
                  <a:pt x="84279" y="40033"/>
                  <a:pt x="84674" y="24541"/>
                  <a:pt x="88764" y="0"/>
                </a:cubicBezTo>
                <a:cubicBezTo>
                  <a:pt x="91039" y="34119"/>
                  <a:pt x="73334" y="76395"/>
                  <a:pt x="95588" y="102358"/>
                </a:cubicBezTo>
                <a:cubicBezTo>
                  <a:pt x="111939" y="121434"/>
                  <a:pt x="150552" y="110608"/>
                  <a:pt x="170651" y="95534"/>
                </a:cubicBezTo>
                <a:cubicBezTo>
                  <a:pt x="181262" y="87576"/>
                  <a:pt x="150179" y="61415"/>
                  <a:pt x="150179" y="61415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8CEE1B2-BBBE-2B09-BC1C-FD1C286A452A}"/>
              </a:ext>
            </a:extLst>
          </p:cNvPr>
          <p:cNvSpPr/>
          <p:nvPr/>
        </p:nvSpPr>
        <p:spPr>
          <a:xfrm>
            <a:off x="4162567" y="1847097"/>
            <a:ext cx="123282" cy="145476"/>
          </a:xfrm>
          <a:custGeom>
            <a:avLst/>
            <a:gdLst>
              <a:gd name="connsiteX0" fmla="*/ 0 w 123282"/>
              <a:gd name="connsiteY0" fmla="*/ 145476 h 145476"/>
              <a:gd name="connsiteX1" fmla="*/ 13648 w 123282"/>
              <a:gd name="connsiteY1" fmla="*/ 111357 h 145476"/>
              <a:gd name="connsiteX2" fmla="*/ 34120 w 123282"/>
              <a:gd name="connsiteY2" fmla="*/ 49942 h 145476"/>
              <a:gd name="connsiteX3" fmla="*/ 27296 w 123282"/>
              <a:gd name="connsiteY3" fmla="*/ 2175 h 145476"/>
              <a:gd name="connsiteX4" fmla="*/ 6824 w 123282"/>
              <a:gd name="connsiteY4" fmla="*/ 8999 h 145476"/>
              <a:gd name="connsiteX5" fmla="*/ 0 w 123282"/>
              <a:gd name="connsiteY5" fmla="*/ 29470 h 145476"/>
              <a:gd name="connsiteX6" fmla="*/ 47767 w 123282"/>
              <a:gd name="connsiteY6" fmla="*/ 131828 h 145476"/>
              <a:gd name="connsiteX7" fmla="*/ 68239 w 123282"/>
              <a:gd name="connsiteY7" fmla="*/ 125004 h 145476"/>
              <a:gd name="connsiteX8" fmla="*/ 75063 w 123282"/>
              <a:gd name="connsiteY8" fmla="*/ 84061 h 145476"/>
              <a:gd name="connsiteX9" fmla="*/ 109182 w 123282"/>
              <a:gd name="connsiteY9" fmla="*/ 70413 h 145476"/>
              <a:gd name="connsiteX10" fmla="*/ 122830 w 123282"/>
              <a:gd name="connsiteY10" fmla="*/ 49942 h 145476"/>
              <a:gd name="connsiteX11" fmla="*/ 122830 w 123282"/>
              <a:gd name="connsiteY11" fmla="*/ 43118 h 1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3282" h="145476">
                <a:moveTo>
                  <a:pt x="0" y="145476"/>
                </a:moveTo>
                <a:cubicBezTo>
                  <a:pt x="4549" y="134103"/>
                  <a:pt x="9528" y="122893"/>
                  <a:pt x="13648" y="111357"/>
                </a:cubicBezTo>
                <a:cubicBezTo>
                  <a:pt x="20906" y="91035"/>
                  <a:pt x="34120" y="49942"/>
                  <a:pt x="34120" y="49942"/>
                </a:cubicBezTo>
                <a:cubicBezTo>
                  <a:pt x="31845" y="34020"/>
                  <a:pt x="36218" y="15558"/>
                  <a:pt x="27296" y="2175"/>
                </a:cubicBezTo>
                <a:cubicBezTo>
                  <a:pt x="23306" y="-3810"/>
                  <a:pt x="11910" y="3913"/>
                  <a:pt x="6824" y="8999"/>
                </a:cubicBezTo>
                <a:cubicBezTo>
                  <a:pt x="1738" y="14085"/>
                  <a:pt x="2275" y="22646"/>
                  <a:pt x="0" y="29470"/>
                </a:cubicBezTo>
                <a:cubicBezTo>
                  <a:pt x="8917" y="68111"/>
                  <a:pt x="-2032" y="124715"/>
                  <a:pt x="47767" y="131828"/>
                </a:cubicBezTo>
                <a:cubicBezTo>
                  <a:pt x="54888" y="132845"/>
                  <a:pt x="61415" y="127279"/>
                  <a:pt x="68239" y="125004"/>
                </a:cubicBezTo>
                <a:cubicBezTo>
                  <a:pt x="70514" y="111356"/>
                  <a:pt x="66761" y="95130"/>
                  <a:pt x="75063" y="84061"/>
                </a:cubicBezTo>
                <a:cubicBezTo>
                  <a:pt x="82412" y="74262"/>
                  <a:pt x="99214" y="77533"/>
                  <a:pt x="109182" y="70413"/>
                </a:cubicBezTo>
                <a:cubicBezTo>
                  <a:pt x="115856" y="65646"/>
                  <a:pt x="119162" y="57277"/>
                  <a:pt x="122830" y="49942"/>
                </a:cubicBezTo>
                <a:cubicBezTo>
                  <a:pt x="123847" y="47907"/>
                  <a:pt x="122830" y="45393"/>
                  <a:pt x="122830" y="43118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8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EF4F0-7ABB-0761-3D77-CBC6EEE5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36" y="331497"/>
            <a:ext cx="10495128" cy="780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81799-9F3D-B518-2136-28C58596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76" y="1925507"/>
            <a:ext cx="1954817" cy="912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F1D7F3-29B1-E91D-9E59-3888FE48EB80}"/>
              </a:ext>
            </a:extLst>
          </p:cNvPr>
          <p:cNvSpPr txBox="1"/>
          <p:nvPr/>
        </p:nvSpPr>
        <p:spPr>
          <a:xfrm>
            <a:off x="907576" y="1357952"/>
            <a:ext cx="3596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translatie</a:t>
            </a:r>
            <a:r>
              <a:rPr lang="en-US" dirty="0"/>
              <a:t>: se </a:t>
            </a:r>
            <a:r>
              <a:rPr lang="en-US" dirty="0" err="1"/>
              <a:t>aduna</a:t>
            </a:r>
            <a:r>
              <a:rPr lang="en-US" dirty="0"/>
              <a:t> </a:t>
            </a:r>
            <a:r>
              <a:rPr lang="en-US" dirty="0" err="1"/>
              <a:t>vectorul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rotatie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F6DA51-E36A-801C-1713-9E04244D71CA}"/>
                  </a:ext>
                </a:extLst>
              </p:cNvPr>
              <p:cNvSpPr txBox="1"/>
              <p:nvPr/>
            </p:nvSpPr>
            <p:spPr>
              <a:xfrm>
                <a:off x="907575" y="3125337"/>
                <a:ext cx="378043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R(x + v) = y =&gt; 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F6DA51-E36A-801C-1713-9E04244D7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75" y="3125337"/>
                <a:ext cx="3780431" cy="375552"/>
              </a:xfrm>
              <a:prstGeom prst="rect">
                <a:avLst/>
              </a:prstGeom>
              <a:blipFill>
                <a:blip r:embed="rId4"/>
                <a:stretch>
                  <a:fillRect l="-1452" t="-819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61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5F3BAD-F018-D9A1-CB8D-79E31BB4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74" y="366618"/>
            <a:ext cx="9901451" cy="1192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9AB3DA-C66B-D967-1EB1-FAC7F71F6A6D}"/>
              </a:ext>
            </a:extLst>
          </p:cNvPr>
          <p:cNvSpPr txBox="1"/>
          <p:nvPr/>
        </p:nvSpPr>
        <p:spPr>
          <a:xfrm>
            <a:off x="921224" y="2135875"/>
            <a:ext cx="5732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f(x) = R(x-P) + P, P = </a:t>
            </a:r>
            <a:r>
              <a:rPr lang="en-US" dirty="0" err="1"/>
              <a:t>punctul</a:t>
            </a:r>
            <a:r>
              <a:rPr lang="en-US" dirty="0"/>
              <a:t> in </a:t>
            </a:r>
            <a:r>
              <a:rPr lang="en-US" dirty="0" err="1"/>
              <a:t>jurul</a:t>
            </a:r>
            <a:r>
              <a:rPr lang="en-US" dirty="0"/>
              <a:t> </a:t>
            </a:r>
            <a:r>
              <a:rPr lang="en-US" dirty="0" err="1"/>
              <a:t>caruia</a:t>
            </a:r>
            <a:r>
              <a:rPr lang="en-US" dirty="0"/>
              <a:t> se face </a:t>
            </a:r>
            <a:r>
              <a:rPr lang="en-US" dirty="0" err="1"/>
              <a:t>rotatia</a:t>
            </a:r>
            <a:r>
              <a:rPr lang="en-US" dirty="0"/>
              <a:t> (</a:t>
            </a:r>
            <a:r>
              <a:rPr lang="en-US" dirty="0" err="1"/>
              <a:t>originea</a:t>
            </a:r>
            <a:r>
              <a:rPr lang="en-US" dirty="0"/>
              <a:t> 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 f(x) = Rx + P(I</a:t>
            </a:r>
            <a:r>
              <a:rPr lang="en-US" sz="11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– R)</a:t>
            </a: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ym typeface="Wingdings" panose="05000000000000000000" pitchFamily="2" charset="2"/>
              </a:rPr>
              <a:t>egalam</a:t>
            </a:r>
            <a:r>
              <a:rPr lang="en-US" dirty="0">
                <a:sym typeface="Wingdings" panose="05000000000000000000" pitchFamily="2" charset="2"/>
              </a:rPr>
              <a:t> =&gt;R =&gt; il </a:t>
            </a:r>
            <a:r>
              <a:rPr lang="en-US" dirty="0" err="1">
                <a:sym typeface="Wingdings" panose="05000000000000000000" pitchFamily="2" charset="2"/>
              </a:rPr>
              <a:t>aflam</a:t>
            </a:r>
            <a:r>
              <a:rPr lang="en-US" dirty="0">
                <a:sym typeface="Wingdings" panose="05000000000000000000" pitchFamily="2" charset="2"/>
              </a:rPr>
              <a:t> pe P</a:t>
            </a: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cos45    -sin45     x-</a:t>
            </a:r>
            <a:r>
              <a:rPr lang="en-US" dirty="0" err="1">
                <a:sym typeface="Wingdings" panose="05000000000000000000" pitchFamily="2" charset="2"/>
              </a:rPr>
              <a:t>xP</a:t>
            </a:r>
            <a:r>
              <a:rPr lang="en-US" dirty="0">
                <a:sym typeface="Wingdings" panose="05000000000000000000" pitchFamily="2" charset="2"/>
              </a:rPr>
              <a:t>      </a:t>
            </a:r>
            <a:r>
              <a:rPr lang="en-US" dirty="0" err="1">
                <a:sym typeface="Wingdings" panose="05000000000000000000" pitchFamily="2" charset="2"/>
              </a:rPr>
              <a:t>xP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      sin45      cos45     y-</a:t>
            </a:r>
            <a:r>
              <a:rPr lang="en-US" dirty="0" err="1"/>
              <a:t>yP</a:t>
            </a:r>
            <a:r>
              <a:rPr lang="en-US" dirty="0"/>
              <a:t>      </a:t>
            </a:r>
            <a:r>
              <a:rPr lang="en-US" dirty="0" err="1"/>
              <a:t>yP</a:t>
            </a: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5BC98F6-055A-8348-DCF3-D5262B562541}"/>
              </a:ext>
            </a:extLst>
          </p:cNvPr>
          <p:cNvSpPr/>
          <p:nvPr/>
        </p:nvSpPr>
        <p:spPr>
          <a:xfrm rot="5400000">
            <a:off x="5911349" y="955669"/>
            <a:ext cx="200980" cy="1282890"/>
          </a:xfrm>
          <a:prstGeom prst="rightBrace">
            <a:avLst>
              <a:gd name="adj1" fmla="val 35137"/>
              <a:gd name="adj2" fmla="val 494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A5C842-CDED-D569-C071-B898288176ED}"/>
              </a:ext>
            </a:extLst>
          </p:cNvPr>
          <p:cNvSpPr/>
          <p:nvPr/>
        </p:nvSpPr>
        <p:spPr>
          <a:xfrm rot="5400000">
            <a:off x="7029368" y="1343534"/>
            <a:ext cx="257765" cy="450376"/>
          </a:xfrm>
          <a:prstGeom prst="rightBrace">
            <a:avLst>
              <a:gd name="adj1" fmla="val 35137"/>
              <a:gd name="adj2" fmla="val 494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A80D2BBF-3BE0-B29D-372F-27CD95A4713E}"/>
              </a:ext>
            </a:extLst>
          </p:cNvPr>
          <p:cNvSpPr/>
          <p:nvPr/>
        </p:nvSpPr>
        <p:spPr>
          <a:xfrm rot="5400000">
            <a:off x="2115402" y="2913798"/>
            <a:ext cx="122832" cy="177422"/>
          </a:xfrm>
          <a:prstGeom prst="rightBrace">
            <a:avLst>
              <a:gd name="adj1" fmla="val 35137"/>
              <a:gd name="adj2" fmla="val 494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025343F-ECAA-E2B1-3E1A-EA694A10482E}"/>
              </a:ext>
            </a:extLst>
          </p:cNvPr>
          <p:cNvSpPr/>
          <p:nvPr/>
        </p:nvSpPr>
        <p:spPr>
          <a:xfrm rot="5400000">
            <a:off x="2860911" y="2615253"/>
            <a:ext cx="122832" cy="774511"/>
          </a:xfrm>
          <a:prstGeom prst="rightBrace">
            <a:avLst>
              <a:gd name="adj1" fmla="val 35137"/>
              <a:gd name="adj2" fmla="val 49468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5F9990-CF13-B911-7C84-FB8E6A6F3E18}"/>
              </a:ext>
            </a:extLst>
          </p:cNvPr>
          <p:cNvSpPr/>
          <p:nvPr/>
        </p:nvSpPr>
        <p:spPr>
          <a:xfrm>
            <a:off x="2161226" y="1719618"/>
            <a:ext cx="4301009" cy="1671851"/>
          </a:xfrm>
          <a:custGeom>
            <a:avLst/>
            <a:gdLst>
              <a:gd name="connsiteX0" fmla="*/ 3836965 w 4301009"/>
              <a:gd name="connsiteY0" fmla="*/ 0 h 1671851"/>
              <a:gd name="connsiteX1" fmla="*/ 3905204 w 4301009"/>
              <a:gd name="connsiteY1" fmla="*/ 136478 h 1671851"/>
              <a:gd name="connsiteX2" fmla="*/ 4034858 w 4301009"/>
              <a:gd name="connsiteY2" fmla="*/ 327546 h 1671851"/>
              <a:gd name="connsiteX3" fmla="*/ 4082625 w 4301009"/>
              <a:gd name="connsiteY3" fmla="*/ 382137 h 1671851"/>
              <a:gd name="connsiteX4" fmla="*/ 4164511 w 4301009"/>
              <a:gd name="connsiteY4" fmla="*/ 464024 h 1671851"/>
              <a:gd name="connsiteX5" fmla="*/ 4253222 w 4301009"/>
              <a:gd name="connsiteY5" fmla="*/ 607325 h 1671851"/>
              <a:gd name="connsiteX6" fmla="*/ 4273693 w 4301009"/>
              <a:gd name="connsiteY6" fmla="*/ 689212 h 1671851"/>
              <a:gd name="connsiteX7" fmla="*/ 4300989 w 4301009"/>
              <a:gd name="connsiteY7" fmla="*/ 777922 h 1671851"/>
              <a:gd name="connsiteX8" fmla="*/ 4266870 w 4301009"/>
              <a:gd name="connsiteY8" fmla="*/ 975815 h 1671851"/>
              <a:gd name="connsiteX9" fmla="*/ 4225926 w 4301009"/>
              <a:gd name="connsiteY9" fmla="*/ 1044054 h 1671851"/>
              <a:gd name="connsiteX10" fmla="*/ 4150864 w 4301009"/>
              <a:gd name="connsiteY10" fmla="*/ 1119116 h 1671851"/>
              <a:gd name="connsiteX11" fmla="*/ 3973443 w 4301009"/>
              <a:gd name="connsiteY11" fmla="*/ 1248770 h 1671851"/>
              <a:gd name="connsiteX12" fmla="*/ 3536714 w 4301009"/>
              <a:gd name="connsiteY12" fmla="*/ 1405719 h 1671851"/>
              <a:gd name="connsiteX13" fmla="*/ 3011275 w 4301009"/>
              <a:gd name="connsiteY13" fmla="*/ 1535373 h 1671851"/>
              <a:gd name="connsiteX14" fmla="*/ 2772440 w 4301009"/>
              <a:gd name="connsiteY14" fmla="*/ 1562669 h 1671851"/>
              <a:gd name="connsiteX15" fmla="*/ 2513132 w 4301009"/>
              <a:gd name="connsiteY15" fmla="*/ 1583140 h 1671851"/>
              <a:gd name="connsiteX16" fmla="*/ 1939926 w 4301009"/>
              <a:gd name="connsiteY16" fmla="*/ 1603612 h 1671851"/>
              <a:gd name="connsiteX17" fmla="*/ 977759 w 4301009"/>
              <a:gd name="connsiteY17" fmla="*/ 1617260 h 1671851"/>
              <a:gd name="connsiteX18" fmla="*/ 759395 w 4301009"/>
              <a:gd name="connsiteY18" fmla="*/ 1624083 h 1671851"/>
              <a:gd name="connsiteX19" fmla="*/ 663861 w 4301009"/>
              <a:gd name="connsiteY19" fmla="*/ 1651379 h 1671851"/>
              <a:gd name="connsiteX20" fmla="*/ 581974 w 4301009"/>
              <a:gd name="connsiteY20" fmla="*/ 1658203 h 1671851"/>
              <a:gd name="connsiteX21" fmla="*/ 486440 w 4301009"/>
              <a:gd name="connsiteY21" fmla="*/ 1671851 h 1671851"/>
              <a:gd name="connsiteX22" fmla="*/ 302195 w 4301009"/>
              <a:gd name="connsiteY22" fmla="*/ 1665027 h 1671851"/>
              <a:gd name="connsiteX23" fmla="*/ 138422 w 4301009"/>
              <a:gd name="connsiteY23" fmla="*/ 1603612 h 1671851"/>
              <a:gd name="connsiteX24" fmla="*/ 70183 w 4301009"/>
              <a:gd name="connsiteY24" fmla="*/ 1535373 h 1671851"/>
              <a:gd name="connsiteX25" fmla="*/ 63359 w 4301009"/>
              <a:gd name="connsiteY25" fmla="*/ 1514901 h 1671851"/>
              <a:gd name="connsiteX26" fmla="*/ 42887 w 4301009"/>
              <a:gd name="connsiteY26" fmla="*/ 1494430 h 1671851"/>
              <a:gd name="connsiteX27" fmla="*/ 8768 w 4301009"/>
              <a:gd name="connsiteY27" fmla="*/ 1446663 h 1671851"/>
              <a:gd name="connsiteX28" fmla="*/ 1944 w 4301009"/>
              <a:gd name="connsiteY28" fmla="*/ 1508078 h 1671851"/>
              <a:gd name="connsiteX29" fmla="*/ 8768 w 4301009"/>
              <a:gd name="connsiteY29" fmla="*/ 1412543 h 1671851"/>
              <a:gd name="connsiteX30" fmla="*/ 42887 w 4301009"/>
              <a:gd name="connsiteY30" fmla="*/ 1426191 h 1671851"/>
              <a:gd name="connsiteX31" fmla="*/ 90655 w 4301009"/>
              <a:gd name="connsiteY31" fmla="*/ 1446663 h 1671851"/>
              <a:gd name="connsiteX32" fmla="*/ 111126 w 4301009"/>
              <a:gd name="connsiteY32" fmla="*/ 1453486 h 1671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301009" h="1671851">
                <a:moveTo>
                  <a:pt x="3836965" y="0"/>
                </a:moveTo>
                <a:cubicBezTo>
                  <a:pt x="3902768" y="109669"/>
                  <a:pt x="3778135" y="-100718"/>
                  <a:pt x="3905204" y="136478"/>
                </a:cubicBezTo>
                <a:cubicBezTo>
                  <a:pt x="3932411" y="187265"/>
                  <a:pt x="3999655" y="287314"/>
                  <a:pt x="4034858" y="327546"/>
                </a:cubicBezTo>
                <a:cubicBezTo>
                  <a:pt x="4050780" y="345743"/>
                  <a:pt x="4065971" y="364607"/>
                  <a:pt x="4082625" y="382137"/>
                </a:cubicBezTo>
                <a:cubicBezTo>
                  <a:pt x="4109212" y="410123"/>
                  <a:pt x="4141806" y="432806"/>
                  <a:pt x="4164511" y="464024"/>
                </a:cubicBezTo>
                <a:cubicBezTo>
                  <a:pt x="4234060" y="559653"/>
                  <a:pt x="4205266" y="511414"/>
                  <a:pt x="4253222" y="607325"/>
                </a:cubicBezTo>
                <a:cubicBezTo>
                  <a:pt x="4260046" y="634621"/>
                  <a:pt x="4266107" y="662118"/>
                  <a:pt x="4273693" y="689212"/>
                </a:cubicBezTo>
                <a:cubicBezTo>
                  <a:pt x="4282035" y="719004"/>
                  <a:pt x="4301725" y="746993"/>
                  <a:pt x="4300989" y="777922"/>
                </a:cubicBezTo>
                <a:cubicBezTo>
                  <a:pt x="4299396" y="844841"/>
                  <a:pt x="4285041" y="911391"/>
                  <a:pt x="4266870" y="975815"/>
                </a:cubicBezTo>
                <a:cubicBezTo>
                  <a:pt x="4259669" y="1001346"/>
                  <a:pt x="4242617" y="1023436"/>
                  <a:pt x="4225926" y="1044054"/>
                </a:cubicBezTo>
                <a:cubicBezTo>
                  <a:pt x="4203662" y="1071556"/>
                  <a:pt x="4177046" y="1095314"/>
                  <a:pt x="4150864" y="1119116"/>
                </a:cubicBezTo>
                <a:cubicBezTo>
                  <a:pt x="4099529" y="1165784"/>
                  <a:pt x="4032347" y="1214240"/>
                  <a:pt x="3973443" y="1248770"/>
                </a:cubicBezTo>
                <a:cubicBezTo>
                  <a:pt x="3843327" y="1325045"/>
                  <a:pt x="3669581" y="1369180"/>
                  <a:pt x="3536714" y="1405719"/>
                </a:cubicBezTo>
                <a:cubicBezTo>
                  <a:pt x="3353514" y="1456099"/>
                  <a:pt x="3198330" y="1504197"/>
                  <a:pt x="3011275" y="1535373"/>
                </a:cubicBezTo>
                <a:cubicBezTo>
                  <a:pt x="2932235" y="1548546"/>
                  <a:pt x="2852204" y="1555020"/>
                  <a:pt x="2772440" y="1562669"/>
                </a:cubicBezTo>
                <a:cubicBezTo>
                  <a:pt x="2686131" y="1570945"/>
                  <a:pt x="2599732" y="1578881"/>
                  <a:pt x="2513132" y="1583140"/>
                </a:cubicBezTo>
                <a:cubicBezTo>
                  <a:pt x="2322172" y="1592531"/>
                  <a:pt x="2131097" y="1600900"/>
                  <a:pt x="1939926" y="1603612"/>
                </a:cubicBezTo>
                <a:lnTo>
                  <a:pt x="977759" y="1617260"/>
                </a:lnTo>
                <a:cubicBezTo>
                  <a:pt x="904971" y="1619534"/>
                  <a:pt x="832118" y="1620256"/>
                  <a:pt x="759395" y="1624083"/>
                </a:cubicBezTo>
                <a:cubicBezTo>
                  <a:pt x="688696" y="1627804"/>
                  <a:pt x="746277" y="1634896"/>
                  <a:pt x="663861" y="1651379"/>
                </a:cubicBezTo>
                <a:cubicBezTo>
                  <a:pt x="637003" y="1656751"/>
                  <a:pt x="609184" y="1655063"/>
                  <a:pt x="581974" y="1658203"/>
                </a:cubicBezTo>
                <a:cubicBezTo>
                  <a:pt x="550018" y="1661890"/>
                  <a:pt x="518285" y="1667302"/>
                  <a:pt x="486440" y="1671851"/>
                </a:cubicBezTo>
                <a:lnTo>
                  <a:pt x="302195" y="1665027"/>
                </a:lnTo>
                <a:cubicBezTo>
                  <a:pt x="244981" y="1653809"/>
                  <a:pt x="138422" y="1603612"/>
                  <a:pt x="138422" y="1603612"/>
                </a:cubicBezTo>
                <a:cubicBezTo>
                  <a:pt x="115676" y="1580866"/>
                  <a:pt x="80355" y="1565890"/>
                  <a:pt x="70183" y="1535373"/>
                </a:cubicBezTo>
                <a:cubicBezTo>
                  <a:pt x="67908" y="1528549"/>
                  <a:pt x="67349" y="1520886"/>
                  <a:pt x="63359" y="1514901"/>
                </a:cubicBezTo>
                <a:cubicBezTo>
                  <a:pt x="58006" y="1506871"/>
                  <a:pt x="49167" y="1501757"/>
                  <a:pt x="42887" y="1494430"/>
                </a:cubicBezTo>
                <a:cubicBezTo>
                  <a:pt x="30199" y="1479627"/>
                  <a:pt x="19565" y="1462857"/>
                  <a:pt x="8768" y="1446663"/>
                </a:cubicBezTo>
                <a:cubicBezTo>
                  <a:pt x="6493" y="1467135"/>
                  <a:pt x="1944" y="1528676"/>
                  <a:pt x="1944" y="1508078"/>
                </a:cubicBezTo>
                <a:cubicBezTo>
                  <a:pt x="1944" y="1476152"/>
                  <a:pt x="-5510" y="1441099"/>
                  <a:pt x="8768" y="1412543"/>
                </a:cubicBezTo>
                <a:cubicBezTo>
                  <a:pt x="14246" y="1401587"/>
                  <a:pt x="31931" y="1420713"/>
                  <a:pt x="42887" y="1426191"/>
                </a:cubicBezTo>
                <a:cubicBezTo>
                  <a:pt x="98286" y="1453891"/>
                  <a:pt x="24385" y="1427730"/>
                  <a:pt x="90655" y="1446663"/>
                </a:cubicBezTo>
                <a:cubicBezTo>
                  <a:pt x="97571" y="1448639"/>
                  <a:pt x="111126" y="1453486"/>
                  <a:pt x="111126" y="1453486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6D9B32B-A459-1DC4-1B8C-390C5764DE15}"/>
              </a:ext>
            </a:extLst>
          </p:cNvPr>
          <p:cNvSpPr/>
          <p:nvPr/>
        </p:nvSpPr>
        <p:spPr>
          <a:xfrm>
            <a:off x="2931359" y="1740090"/>
            <a:ext cx="4527142" cy="2060811"/>
          </a:xfrm>
          <a:custGeom>
            <a:avLst/>
            <a:gdLst>
              <a:gd name="connsiteX0" fmla="*/ 4233716 w 4527142"/>
              <a:gd name="connsiteY0" fmla="*/ 0 h 2060811"/>
              <a:gd name="connsiteX1" fmla="*/ 4247363 w 4527142"/>
              <a:gd name="connsiteY1" fmla="*/ 423080 h 2060811"/>
              <a:gd name="connsiteX2" fmla="*/ 4261011 w 4527142"/>
              <a:gd name="connsiteY2" fmla="*/ 552734 h 2060811"/>
              <a:gd name="connsiteX3" fmla="*/ 4363369 w 4527142"/>
              <a:gd name="connsiteY3" fmla="*/ 757450 h 2060811"/>
              <a:gd name="connsiteX4" fmla="*/ 4404313 w 4527142"/>
              <a:gd name="connsiteY4" fmla="*/ 852985 h 2060811"/>
              <a:gd name="connsiteX5" fmla="*/ 4465728 w 4527142"/>
              <a:gd name="connsiteY5" fmla="*/ 968991 h 2060811"/>
              <a:gd name="connsiteX6" fmla="*/ 4527142 w 4527142"/>
              <a:gd name="connsiteY6" fmla="*/ 1160059 h 2060811"/>
              <a:gd name="connsiteX7" fmla="*/ 4479375 w 4527142"/>
              <a:gd name="connsiteY7" fmla="*/ 1583140 h 2060811"/>
              <a:gd name="connsiteX8" fmla="*/ 4356545 w 4527142"/>
              <a:gd name="connsiteY8" fmla="*/ 1753737 h 2060811"/>
              <a:gd name="connsiteX9" fmla="*/ 3892522 w 4527142"/>
              <a:gd name="connsiteY9" fmla="*/ 1958453 h 2060811"/>
              <a:gd name="connsiteX10" fmla="*/ 3646862 w 4527142"/>
              <a:gd name="connsiteY10" fmla="*/ 2019868 h 2060811"/>
              <a:gd name="connsiteX11" fmla="*/ 3367083 w 4527142"/>
              <a:gd name="connsiteY11" fmla="*/ 2053988 h 2060811"/>
              <a:gd name="connsiteX12" fmla="*/ 3073656 w 4527142"/>
              <a:gd name="connsiteY12" fmla="*/ 2060811 h 2060811"/>
              <a:gd name="connsiteX13" fmla="*/ 2247966 w 4527142"/>
              <a:gd name="connsiteY13" fmla="*/ 2006220 h 2060811"/>
              <a:gd name="connsiteX14" fmla="*/ 2002307 w 4527142"/>
              <a:gd name="connsiteY14" fmla="*/ 1958453 h 2060811"/>
              <a:gd name="connsiteX15" fmla="*/ 1824886 w 4527142"/>
              <a:gd name="connsiteY15" fmla="*/ 1937982 h 2060811"/>
              <a:gd name="connsiteX16" fmla="*/ 1586050 w 4527142"/>
              <a:gd name="connsiteY16" fmla="*/ 1897038 h 2060811"/>
              <a:gd name="connsiteX17" fmla="*/ 1470044 w 4527142"/>
              <a:gd name="connsiteY17" fmla="*/ 1869743 h 2060811"/>
              <a:gd name="connsiteX18" fmla="*/ 1340390 w 4527142"/>
              <a:gd name="connsiteY18" fmla="*/ 1862919 h 2060811"/>
              <a:gd name="connsiteX19" fmla="*/ 1128850 w 4527142"/>
              <a:gd name="connsiteY19" fmla="*/ 1828800 h 2060811"/>
              <a:gd name="connsiteX20" fmla="*/ 1012844 w 4527142"/>
              <a:gd name="connsiteY20" fmla="*/ 1821976 h 2060811"/>
              <a:gd name="connsiteX21" fmla="*/ 835423 w 4527142"/>
              <a:gd name="connsiteY21" fmla="*/ 1787856 h 2060811"/>
              <a:gd name="connsiteX22" fmla="*/ 774008 w 4527142"/>
              <a:gd name="connsiteY22" fmla="*/ 1760561 h 2060811"/>
              <a:gd name="connsiteX23" fmla="*/ 678474 w 4527142"/>
              <a:gd name="connsiteY23" fmla="*/ 1733265 h 2060811"/>
              <a:gd name="connsiteX24" fmla="*/ 576116 w 4527142"/>
              <a:gd name="connsiteY24" fmla="*/ 1692322 h 2060811"/>
              <a:gd name="connsiteX25" fmla="*/ 412342 w 4527142"/>
              <a:gd name="connsiteY25" fmla="*/ 1624083 h 2060811"/>
              <a:gd name="connsiteX26" fmla="*/ 275865 w 4527142"/>
              <a:gd name="connsiteY26" fmla="*/ 1542197 h 2060811"/>
              <a:gd name="connsiteX27" fmla="*/ 207626 w 4527142"/>
              <a:gd name="connsiteY27" fmla="*/ 1508077 h 2060811"/>
              <a:gd name="connsiteX28" fmla="*/ 146211 w 4527142"/>
              <a:gd name="connsiteY28" fmla="*/ 1467134 h 2060811"/>
              <a:gd name="connsiteX29" fmla="*/ 71148 w 4527142"/>
              <a:gd name="connsiteY29" fmla="*/ 1433014 h 2060811"/>
              <a:gd name="connsiteX30" fmla="*/ 43853 w 4527142"/>
              <a:gd name="connsiteY30" fmla="*/ 1412543 h 2060811"/>
              <a:gd name="connsiteX31" fmla="*/ 23381 w 4527142"/>
              <a:gd name="connsiteY31" fmla="*/ 1378423 h 2060811"/>
              <a:gd name="connsiteX32" fmla="*/ 2910 w 4527142"/>
              <a:gd name="connsiteY32" fmla="*/ 1357952 h 2060811"/>
              <a:gd name="connsiteX33" fmla="*/ 9734 w 4527142"/>
              <a:gd name="connsiteY33" fmla="*/ 1392071 h 2060811"/>
              <a:gd name="connsiteX34" fmla="*/ 30205 w 4527142"/>
              <a:gd name="connsiteY34" fmla="*/ 1439838 h 2060811"/>
              <a:gd name="connsiteX35" fmla="*/ 37029 w 4527142"/>
              <a:gd name="connsiteY35" fmla="*/ 1480782 h 2060811"/>
              <a:gd name="connsiteX36" fmla="*/ 57501 w 4527142"/>
              <a:gd name="connsiteY36" fmla="*/ 1385247 h 2060811"/>
              <a:gd name="connsiteX37" fmla="*/ 84796 w 4527142"/>
              <a:gd name="connsiteY37" fmla="*/ 1405719 h 2060811"/>
              <a:gd name="connsiteX38" fmla="*/ 166683 w 4527142"/>
              <a:gd name="connsiteY38" fmla="*/ 1405719 h 20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27142" h="2060811">
                <a:moveTo>
                  <a:pt x="4233716" y="0"/>
                </a:moveTo>
                <a:cubicBezTo>
                  <a:pt x="4238265" y="141027"/>
                  <a:pt x="4240404" y="282152"/>
                  <a:pt x="4247363" y="423080"/>
                </a:cubicBezTo>
                <a:cubicBezTo>
                  <a:pt x="4249506" y="466484"/>
                  <a:pt x="4250188" y="510646"/>
                  <a:pt x="4261011" y="552734"/>
                </a:cubicBezTo>
                <a:cubicBezTo>
                  <a:pt x="4281111" y="630901"/>
                  <a:pt x="4328187" y="687086"/>
                  <a:pt x="4363369" y="757450"/>
                </a:cubicBezTo>
                <a:cubicBezTo>
                  <a:pt x="4378863" y="788439"/>
                  <a:pt x="4389222" y="821798"/>
                  <a:pt x="4404313" y="852985"/>
                </a:cubicBezTo>
                <a:cubicBezTo>
                  <a:pt x="4423370" y="892370"/>
                  <a:pt x="4447720" y="929115"/>
                  <a:pt x="4465728" y="968991"/>
                </a:cubicBezTo>
                <a:cubicBezTo>
                  <a:pt x="4490369" y="1023552"/>
                  <a:pt x="4510751" y="1102689"/>
                  <a:pt x="4527142" y="1160059"/>
                </a:cubicBezTo>
                <a:cubicBezTo>
                  <a:pt x="4519641" y="1340098"/>
                  <a:pt x="4547912" y="1440795"/>
                  <a:pt x="4479375" y="1583140"/>
                </a:cubicBezTo>
                <a:cubicBezTo>
                  <a:pt x="4462552" y="1618080"/>
                  <a:pt x="4389306" y="1731168"/>
                  <a:pt x="4356545" y="1753737"/>
                </a:cubicBezTo>
                <a:cubicBezTo>
                  <a:pt x="4199834" y="1861694"/>
                  <a:pt x="4071178" y="1906669"/>
                  <a:pt x="3892522" y="1958453"/>
                </a:cubicBezTo>
                <a:cubicBezTo>
                  <a:pt x="3811452" y="1981951"/>
                  <a:pt x="3729907" y="2004769"/>
                  <a:pt x="3646862" y="2019868"/>
                </a:cubicBezTo>
                <a:cubicBezTo>
                  <a:pt x="3554427" y="2036675"/>
                  <a:pt x="3460795" y="2047294"/>
                  <a:pt x="3367083" y="2053988"/>
                </a:cubicBezTo>
                <a:cubicBezTo>
                  <a:pt x="3269496" y="2060958"/>
                  <a:pt x="3171465" y="2058537"/>
                  <a:pt x="3073656" y="2060811"/>
                </a:cubicBezTo>
                <a:cubicBezTo>
                  <a:pt x="2667323" y="2045946"/>
                  <a:pt x="2582976" y="2059822"/>
                  <a:pt x="2247966" y="2006220"/>
                </a:cubicBezTo>
                <a:cubicBezTo>
                  <a:pt x="2165594" y="1993040"/>
                  <a:pt x="2084663" y="1971736"/>
                  <a:pt x="2002307" y="1958453"/>
                </a:cubicBezTo>
                <a:cubicBezTo>
                  <a:pt x="1943534" y="1948974"/>
                  <a:pt x="1883781" y="1946671"/>
                  <a:pt x="1824886" y="1937982"/>
                </a:cubicBezTo>
                <a:cubicBezTo>
                  <a:pt x="1744978" y="1926192"/>
                  <a:pt x="1664676" y="1915538"/>
                  <a:pt x="1586050" y="1897038"/>
                </a:cubicBezTo>
                <a:cubicBezTo>
                  <a:pt x="1547381" y="1887940"/>
                  <a:pt x="1509391" y="1875208"/>
                  <a:pt x="1470044" y="1869743"/>
                </a:cubicBezTo>
                <a:cubicBezTo>
                  <a:pt x="1427178" y="1863789"/>
                  <a:pt x="1383608" y="1865194"/>
                  <a:pt x="1340390" y="1862919"/>
                </a:cubicBezTo>
                <a:cubicBezTo>
                  <a:pt x="1287556" y="1853595"/>
                  <a:pt x="1185552" y="1834287"/>
                  <a:pt x="1128850" y="1828800"/>
                </a:cubicBezTo>
                <a:cubicBezTo>
                  <a:pt x="1090295" y="1825069"/>
                  <a:pt x="1051513" y="1824251"/>
                  <a:pt x="1012844" y="1821976"/>
                </a:cubicBezTo>
                <a:cubicBezTo>
                  <a:pt x="953704" y="1810603"/>
                  <a:pt x="890457" y="1812315"/>
                  <a:pt x="835423" y="1787856"/>
                </a:cubicBezTo>
                <a:cubicBezTo>
                  <a:pt x="814951" y="1778758"/>
                  <a:pt x="795167" y="1767921"/>
                  <a:pt x="774008" y="1760561"/>
                </a:cubicBezTo>
                <a:cubicBezTo>
                  <a:pt x="742727" y="1749681"/>
                  <a:pt x="707229" y="1749696"/>
                  <a:pt x="678474" y="1733265"/>
                </a:cubicBezTo>
                <a:cubicBezTo>
                  <a:pt x="614421" y="1696664"/>
                  <a:pt x="648498" y="1710418"/>
                  <a:pt x="576116" y="1692322"/>
                </a:cubicBezTo>
                <a:cubicBezTo>
                  <a:pt x="455253" y="1627862"/>
                  <a:pt x="511505" y="1646120"/>
                  <a:pt x="412342" y="1624083"/>
                </a:cubicBezTo>
                <a:cubicBezTo>
                  <a:pt x="366850" y="1596788"/>
                  <a:pt x="323317" y="1565923"/>
                  <a:pt x="275865" y="1542197"/>
                </a:cubicBezTo>
                <a:cubicBezTo>
                  <a:pt x="253119" y="1530824"/>
                  <a:pt x="229635" y="1520819"/>
                  <a:pt x="207626" y="1508077"/>
                </a:cubicBezTo>
                <a:cubicBezTo>
                  <a:pt x="186333" y="1495750"/>
                  <a:pt x="167309" y="1479793"/>
                  <a:pt x="146211" y="1467134"/>
                </a:cubicBezTo>
                <a:cubicBezTo>
                  <a:pt x="579" y="1379755"/>
                  <a:pt x="194683" y="1501644"/>
                  <a:pt x="71148" y="1433014"/>
                </a:cubicBezTo>
                <a:cubicBezTo>
                  <a:pt x="61206" y="1427491"/>
                  <a:pt x="52951" y="1419367"/>
                  <a:pt x="43853" y="1412543"/>
                </a:cubicBezTo>
                <a:cubicBezTo>
                  <a:pt x="37029" y="1401170"/>
                  <a:pt x="31339" y="1389034"/>
                  <a:pt x="23381" y="1378423"/>
                </a:cubicBezTo>
                <a:cubicBezTo>
                  <a:pt x="17591" y="1370703"/>
                  <a:pt x="9733" y="1351128"/>
                  <a:pt x="2910" y="1357952"/>
                </a:cubicBezTo>
                <a:cubicBezTo>
                  <a:pt x="-5291" y="1366153"/>
                  <a:pt x="6066" y="1381068"/>
                  <a:pt x="9734" y="1392071"/>
                </a:cubicBezTo>
                <a:cubicBezTo>
                  <a:pt x="15212" y="1408505"/>
                  <a:pt x="23381" y="1423916"/>
                  <a:pt x="30205" y="1439838"/>
                </a:cubicBezTo>
                <a:cubicBezTo>
                  <a:pt x="32480" y="1453486"/>
                  <a:pt x="30841" y="1493157"/>
                  <a:pt x="37029" y="1480782"/>
                </a:cubicBezTo>
                <a:cubicBezTo>
                  <a:pt x="51594" y="1451652"/>
                  <a:pt x="40016" y="1412723"/>
                  <a:pt x="57501" y="1385247"/>
                </a:cubicBezTo>
                <a:cubicBezTo>
                  <a:pt x="63607" y="1375652"/>
                  <a:pt x="73618" y="1403623"/>
                  <a:pt x="84796" y="1405719"/>
                </a:cubicBezTo>
                <a:cubicBezTo>
                  <a:pt x="111624" y="1410749"/>
                  <a:pt x="139387" y="1405719"/>
                  <a:pt x="166683" y="140571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32D546B9-F74A-F790-B66C-C8755495ED92}"/>
              </a:ext>
            </a:extLst>
          </p:cNvPr>
          <p:cNvSpPr/>
          <p:nvPr/>
        </p:nvSpPr>
        <p:spPr>
          <a:xfrm>
            <a:off x="1221475" y="4435522"/>
            <a:ext cx="1569492" cy="45720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1DA781CC-6419-365C-7140-8C14D87E979B}"/>
              </a:ext>
            </a:extLst>
          </p:cNvPr>
          <p:cNvSpPr/>
          <p:nvPr/>
        </p:nvSpPr>
        <p:spPr>
          <a:xfrm>
            <a:off x="2845557" y="4435522"/>
            <a:ext cx="577093" cy="45720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uble Bracket 1">
            <a:extLst>
              <a:ext uri="{FF2B5EF4-FFF2-40B4-BE49-F238E27FC236}">
                <a16:creationId xmlns:a16="http://schemas.microsoft.com/office/drawing/2014/main" id="{8C7B1C8C-9223-44A5-948F-2D4E5CCC3E59}"/>
              </a:ext>
            </a:extLst>
          </p:cNvPr>
          <p:cNvSpPr/>
          <p:nvPr/>
        </p:nvSpPr>
        <p:spPr>
          <a:xfrm>
            <a:off x="3556000" y="4435522"/>
            <a:ext cx="387350" cy="457200"/>
          </a:xfrm>
          <a:prstGeom prst="bracket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562D0-4D58-3628-56D7-8D5906645250}"/>
              </a:ext>
            </a:extLst>
          </p:cNvPr>
          <p:cNvSpPr txBox="1"/>
          <p:nvPr/>
        </p:nvSpPr>
        <p:spPr>
          <a:xfrm>
            <a:off x="3349625" y="4475622"/>
            <a:ext cx="27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8466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79BF4B-4AB0-A3F0-B6D5-014BB76B5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9" y="633509"/>
            <a:ext cx="6625988" cy="1507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1B0AEE-A74F-EA6E-0370-30EE85ECF7C5}"/>
                  </a:ext>
                </a:extLst>
              </p:cNvPr>
              <p:cNvSpPr txBox="1"/>
              <p:nvPr/>
            </p:nvSpPr>
            <p:spPr>
              <a:xfrm>
                <a:off x="566382" y="2436125"/>
                <a:ext cx="453788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S </a:t>
                </a:r>
                <a:r>
                  <a:rPr lang="en-US" dirty="0" err="1"/>
                  <a:t>inseamna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O </a:t>
                </a:r>
                <a:r>
                  <a:rPr lang="en-US" dirty="0" err="1"/>
                  <a:t>inseamna</a:t>
                </a:r>
                <a:r>
                  <a:rPr lang="en-US" dirty="0"/>
                  <a:t> </a:t>
                </a:r>
                <a:r>
                  <a:rPr lang="en-US" dirty="0" err="1"/>
                  <a:t>detA</a:t>
                </a:r>
                <a:r>
                  <a:rPr lang="en-US" dirty="0"/>
                  <a:t> = 1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the axis of rotation is the eigenvector corresponding to the eigenvalue 1 (first find the eigenvalues </a:t>
                </a:r>
                <a:r>
                  <a:rPr lang="en-US" dirty="0">
                    <a:sym typeface="Wingdings" panose="05000000000000000000" pitchFamily="2" charset="2"/>
                  </a:rPr>
                  <a:t>)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1B0AEE-A74F-EA6E-0370-30EE85ECF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82" y="2436125"/>
                <a:ext cx="4537881" cy="1754326"/>
              </a:xfrm>
              <a:prstGeom prst="rect">
                <a:avLst/>
              </a:prstGeom>
              <a:blipFill>
                <a:blip r:embed="rId3"/>
                <a:stretch>
                  <a:fillRect l="-1210" t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2412531-9853-45AA-85FF-F19DC1D88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82" y="4112702"/>
            <a:ext cx="5108700" cy="17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6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1106</Words>
  <Application>Microsoft Office PowerPoint</Application>
  <PresentationFormat>Widescreen</PresentationFormat>
  <Paragraphs>153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Wingdings</vt:lpstr>
      <vt:lpstr>Office Theme</vt:lpstr>
      <vt:lpstr>Lecture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</dc:title>
  <dc:creator>Andreea-Ioana Gheorghe</dc:creator>
  <cp:lastModifiedBy>Andreea-Ioana Gheorghe</cp:lastModifiedBy>
  <cp:revision>14</cp:revision>
  <dcterms:created xsi:type="dcterms:W3CDTF">2024-05-31T19:09:02Z</dcterms:created>
  <dcterms:modified xsi:type="dcterms:W3CDTF">2024-06-01T16:20:25Z</dcterms:modified>
</cp:coreProperties>
</file>